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25"/>
  </p:notesMasterIdLst>
  <p:sldIdLst>
    <p:sldId id="256" r:id="rId2"/>
    <p:sldId id="374" r:id="rId3"/>
    <p:sldId id="352" r:id="rId4"/>
    <p:sldId id="360" r:id="rId5"/>
    <p:sldId id="361" r:id="rId6"/>
    <p:sldId id="362" r:id="rId7"/>
    <p:sldId id="363" r:id="rId8"/>
    <p:sldId id="364" r:id="rId9"/>
    <p:sldId id="365" r:id="rId10"/>
    <p:sldId id="366" r:id="rId11"/>
    <p:sldId id="367" r:id="rId12"/>
    <p:sldId id="368" r:id="rId13"/>
    <p:sldId id="369" r:id="rId14"/>
    <p:sldId id="370" r:id="rId15"/>
    <p:sldId id="371" r:id="rId16"/>
    <p:sldId id="372" r:id="rId17"/>
    <p:sldId id="373" r:id="rId18"/>
    <p:sldId id="376" r:id="rId19"/>
    <p:sldId id="377" r:id="rId20"/>
    <p:sldId id="378" r:id="rId21"/>
    <p:sldId id="379" r:id="rId22"/>
    <p:sldId id="380" r:id="rId23"/>
    <p:sldId id="38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951"/>
    <p:restoredTop sz="80207"/>
  </p:normalViewPr>
  <p:slideViewPr>
    <p:cSldViewPr snapToGrid="0">
      <p:cViewPr varScale="1">
        <p:scale>
          <a:sx n="85" d="100"/>
          <a:sy n="85" d="100"/>
        </p:scale>
        <p:origin x="12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tiff>
</file>

<file path=ppt/media/image4.png>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B8A52-8AC5-C74C-97FB-632C448F3674}" type="datetimeFigureOut">
              <a:rPr lang="en-US" smtClean="0"/>
              <a:t>10/30/23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66506D-5C9B-294C-B2AE-15ACE8B5B9F7}" type="slidenum">
              <a:rPr lang="en-US" smtClean="0"/>
              <a:t>‹#›</a:t>
            </a:fld>
            <a:endParaRPr lang="en-US"/>
          </a:p>
        </p:txBody>
      </p:sp>
    </p:spTree>
    <p:extLst>
      <p:ext uri="{BB962C8B-B14F-4D97-AF65-F5344CB8AC3E}">
        <p14:creationId xmlns:p14="http://schemas.microsoft.com/office/powerpoint/2010/main" val="1937161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Sum numbers in a list </a:t>
            </a:r>
            <a:r>
              <a:rPr lang="en-US"/>
              <a:t>using recursion </a:t>
            </a:r>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17</a:t>
            </a:fld>
            <a:endParaRPr lang="en-US"/>
          </a:p>
        </p:txBody>
      </p:sp>
    </p:spTree>
    <p:extLst>
      <p:ext uri="{BB962C8B-B14F-4D97-AF65-F5344CB8AC3E}">
        <p14:creationId xmlns:p14="http://schemas.microsoft.com/office/powerpoint/2010/main" val="1288865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Anything you can write recursively, you can also write iteratively. This avoids the issue of having to duplicate all the local variables, etc. and so poof! No more recursion depth issues.</a:t>
            </a:r>
          </a:p>
          <a:p>
            <a:endParaRPr lang="en-US" dirty="0"/>
          </a:p>
          <a:p>
            <a:r>
              <a:rPr lang="en-US" dirty="0"/>
              <a:t>Moreover, some problems just seem to make more sense as a loop.</a:t>
            </a:r>
          </a:p>
        </p:txBody>
      </p:sp>
      <p:sp>
        <p:nvSpPr>
          <p:cNvPr id="4" name="Slide Number Placeholder 3"/>
          <p:cNvSpPr>
            <a:spLocks noGrp="1"/>
          </p:cNvSpPr>
          <p:nvPr>
            <p:ph type="sldNum" sz="quarter" idx="10"/>
          </p:nvPr>
        </p:nvSpPr>
        <p:spPr/>
        <p:txBody>
          <a:bodyPr/>
          <a:lstStyle/>
          <a:p>
            <a:fld id="{77F12483-E947-6F4E-A75E-B2E677827779}" type="slidenum">
              <a:rPr lang="en-US" smtClean="0"/>
              <a:t>18</a:t>
            </a:fld>
            <a:endParaRPr lang="en-US"/>
          </a:p>
        </p:txBody>
      </p:sp>
    </p:spTree>
    <p:extLst>
      <p:ext uri="{BB962C8B-B14F-4D97-AF65-F5344CB8AC3E}">
        <p14:creationId xmlns:p14="http://schemas.microsoft.com/office/powerpoint/2010/main" val="1689253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always the case that you CAN rewrite recursive code as iterative code. But it isn’t always pretty.</a:t>
            </a:r>
          </a:p>
          <a:p>
            <a:endParaRPr lang="en-US" dirty="0"/>
          </a:p>
          <a:p>
            <a:r>
              <a:rPr lang="en-US" dirty="0"/>
              <a:t>It’s really hard to describe, right?</a:t>
            </a:r>
          </a:p>
        </p:txBody>
      </p:sp>
      <p:sp>
        <p:nvSpPr>
          <p:cNvPr id="4" name="Slide Number Placeholder 3"/>
          <p:cNvSpPr>
            <a:spLocks noGrp="1"/>
          </p:cNvSpPr>
          <p:nvPr>
            <p:ph type="sldNum" sz="quarter" idx="10"/>
          </p:nvPr>
        </p:nvSpPr>
        <p:spPr/>
        <p:txBody>
          <a:bodyPr/>
          <a:lstStyle/>
          <a:p>
            <a:fld id="{77F12483-E947-6F4E-A75E-B2E677827779}" type="slidenum">
              <a:rPr lang="en-US" smtClean="0"/>
              <a:t>19</a:t>
            </a:fld>
            <a:endParaRPr lang="en-US"/>
          </a:p>
        </p:txBody>
      </p:sp>
    </p:spTree>
    <p:extLst>
      <p:ext uri="{BB962C8B-B14F-4D97-AF65-F5344CB8AC3E}">
        <p14:creationId xmlns:p14="http://schemas.microsoft.com/office/powerpoint/2010/main" val="8641637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20</a:t>
            </a:fld>
            <a:endParaRPr lang="en-US"/>
          </a:p>
        </p:txBody>
      </p:sp>
    </p:spTree>
    <p:extLst>
      <p:ext uri="{BB962C8B-B14F-4D97-AF65-F5344CB8AC3E}">
        <p14:creationId xmlns:p14="http://schemas.microsoft.com/office/powerpoint/2010/main" val="1539710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21</a:t>
            </a:fld>
            <a:endParaRPr lang="en-US"/>
          </a:p>
        </p:txBody>
      </p:sp>
    </p:spTree>
    <p:extLst>
      <p:ext uri="{BB962C8B-B14F-4D97-AF65-F5344CB8AC3E}">
        <p14:creationId xmlns:p14="http://schemas.microsoft.com/office/powerpoint/2010/main" val="11970268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22</a:t>
            </a:fld>
            <a:endParaRPr lang="en-US"/>
          </a:p>
        </p:txBody>
      </p:sp>
    </p:spTree>
    <p:extLst>
      <p:ext uri="{BB962C8B-B14F-4D97-AF65-F5344CB8AC3E}">
        <p14:creationId xmlns:p14="http://schemas.microsoft.com/office/powerpoint/2010/main" val="1379400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85078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10/30/23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66850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10/30/23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58224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76862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10/30/23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19148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10/30/23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6835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10/30/23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9116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10/30/23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86828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10/30/23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06068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10/30/23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44644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10/30/23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27679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10/30/23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62071484"/>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jcrouser.github.io/"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2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66711-FD41-BF2C-3200-E86657F1099A}"/>
              </a:ext>
            </a:extLst>
          </p:cNvPr>
          <p:cNvSpPr>
            <a:spLocks noGrp="1"/>
          </p:cNvSpPr>
          <p:nvPr>
            <p:ph type="ctrTitle"/>
          </p:nvPr>
        </p:nvSpPr>
        <p:spPr/>
        <p:txBody>
          <a:bodyPr>
            <a:normAutofit/>
          </a:bodyPr>
          <a:lstStyle/>
          <a:p>
            <a:r>
              <a:rPr lang="en-US" dirty="0"/>
              <a:t>Intro to Coding with Python– Recursion Pt 2</a:t>
            </a:r>
          </a:p>
        </p:txBody>
      </p:sp>
      <p:sp>
        <p:nvSpPr>
          <p:cNvPr id="3" name="Subtitle 2">
            <a:extLst>
              <a:ext uri="{FF2B5EF4-FFF2-40B4-BE49-F238E27FC236}">
                <a16:creationId xmlns:a16="http://schemas.microsoft.com/office/drawing/2014/main" id="{D0BE8CA1-49DD-7D0B-3796-B4A0CE9405C0}"/>
              </a:ext>
            </a:extLst>
          </p:cNvPr>
          <p:cNvSpPr>
            <a:spLocks noGrp="1"/>
          </p:cNvSpPr>
          <p:nvPr>
            <p:ph type="subTitle" idx="1"/>
          </p:nvPr>
        </p:nvSpPr>
        <p:spPr/>
        <p:txBody>
          <a:bodyPr/>
          <a:lstStyle/>
          <a:p>
            <a:r>
              <a:rPr lang="en-US" dirty="0"/>
              <a:t>Dr. Ab Mosca (they/them) </a:t>
            </a:r>
          </a:p>
        </p:txBody>
      </p:sp>
      <p:sp>
        <p:nvSpPr>
          <p:cNvPr id="5" name="TextBox 4">
            <a:extLst>
              <a:ext uri="{FF2B5EF4-FFF2-40B4-BE49-F238E27FC236}">
                <a16:creationId xmlns:a16="http://schemas.microsoft.com/office/drawing/2014/main" id="{51C47612-0F01-5A1D-003F-59C048DD3D08}"/>
              </a:ext>
            </a:extLst>
          </p:cNvPr>
          <p:cNvSpPr txBox="1"/>
          <p:nvPr/>
        </p:nvSpPr>
        <p:spPr>
          <a:xfrm>
            <a:off x="2286000" y="6342185"/>
            <a:ext cx="7444410" cy="369332"/>
          </a:xfrm>
          <a:prstGeom prst="rect">
            <a:avLst/>
          </a:prstGeom>
          <a:noFill/>
        </p:spPr>
        <p:txBody>
          <a:bodyPr wrap="none" rtlCol="0">
            <a:spAutoFit/>
          </a:bodyPr>
          <a:lstStyle/>
          <a:p>
            <a:r>
              <a:rPr lang="en-US" dirty="0"/>
              <a:t>Slides based off slides courtesy of Jordan Crouser (</a:t>
            </a:r>
            <a:r>
              <a:rPr lang="en-US" dirty="0">
                <a:hlinkClick r:id="rId2"/>
              </a:rPr>
              <a:t>https://jcrouser.github.io/</a:t>
            </a:r>
            <a:r>
              <a:rPr lang="en-US" dirty="0"/>
              <a:t>) </a:t>
            </a:r>
          </a:p>
        </p:txBody>
      </p:sp>
    </p:spTree>
    <p:extLst>
      <p:ext uri="{BB962C8B-B14F-4D97-AF65-F5344CB8AC3E}">
        <p14:creationId xmlns:p14="http://schemas.microsoft.com/office/powerpoint/2010/main" val="290532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a:t>
            </a:r>
            <a:r>
              <a:rPr lang="en-US" sz="2400" dirty="0">
                <a:latin typeface="Courier" pitchFamily="2" charset="0"/>
              </a:rPr>
              <a:t> </a:t>
            </a:r>
            <a:r>
              <a:rPr lang="en-US" sz="2400" dirty="0">
                <a:effectLst>
                  <a:glow rad="101600">
                    <a:srgbClr val="FFC000">
                      <a:alpha val="60000"/>
                    </a:srgbClr>
                  </a:glow>
                </a:effectLst>
                <a:latin typeface="Courier" pitchFamily="2" charset="0"/>
              </a:rPr>
              <a:t>f1</a:t>
            </a:r>
            <a:r>
              <a:rPr lang="en-US" sz="2400" dirty="0">
                <a:solidFill>
                  <a:schemeClr val="bg1">
                    <a:lumMod val="75000"/>
                  </a:schemeClr>
                </a:solidFill>
                <a:latin typeface="Courier" pitchFamily="2" charset="0"/>
              </a:rPr>
              <a:t>(a):</a:t>
            </a:r>
          </a:p>
          <a:p>
            <a:pPr marL="0" indent="0">
              <a:buNone/>
            </a:pPr>
            <a:r>
              <a:rPr lang="en-US" sz="2400" dirty="0">
                <a:latin typeface="Courier" pitchFamily="2" charset="0"/>
              </a:rPr>
              <a:t>	</a:t>
            </a:r>
            <a:r>
              <a:rPr lang="en-US" sz="2400" dirty="0">
                <a:effectLst>
                  <a:glow rad="101600">
                    <a:srgbClr val="FFC000">
                      <a:alpha val="60000"/>
                    </a:srgbClr>
                  </a:glow>
                </a:effectLst>
                <a:latin typeface="Courier" pitchFamily="2" charset="0"/>
              </a:rPr>
              <a:t>y</a:t>
            </a:r>
            <a:r>
              <a:rPr lang="en-US" sz="2400" dirty="0">
                <a:latin typeface="Courier" pitchFamily="2" charset="0"/>
              </a:rPr>
              <a:t> </a:t>
            </a:r>
            <a:r>
              <a:rPr lang="en-US" sz="2400" dirty="0">
                <a:solidFill>
                  <a:schemeClr val="bg1">
                    <a:lumMod val="75000"/>
                  </a:schemeClr>
                </a:solidFill>
                <a:latin typeface="Courier" pitchFamily="2" charset="0"/>
              </a:rPr>
              <a:t>= f2(a+1)</a:t>
            </a:r>
          </a:p>
          <a:p>
            <a:pPr marL="0" indent="0">
              <a:buNone/>
            </a:pPr>
            <a:r>
              <a:rPr lang="en-US" sz="2400" dirty="0">
                <a:solidFill>
                  <a:schemeClr val="bg1">
                    <a:lumMod val="75000"/>
                  </a:schemeClr>
                </a:solidFill>
                <a:latin typeface="Courier" pitchFamily="2" charset="0"/>
              </a:rPr>
              <a:t>	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f2(b):</a:t>
            </a:r>
          </a:p>
          <a:p>
            <a:pPr marL="0" indent="0">
              <a:buNone/>
            </a:pPr>
            <a:r>
              <a:rPr lang="en-US" sz="2400" dirty="0">
                <a:solidFill>
                  <a:schemeClr val="bg1">
                    <a:lumMod val="75000"/>
                  </a:schemeClr>
                </a:solidFill>
                <a:latin typeface="Courier" pitchFamily="2" charset="0"/>
              </a:rPr>
              <a:t>	z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f1(</a:t>
            </a:r>
            <a:r>
              <a:rPr lang="en-US" sz="2400" dirty="0">
                <a:effectLst>
                  <a:glow rad="101600">
                    <a:srgbClr val="FFC000">
                      <a:alpha val="60000"/>
                    </a:srgbClr>
                  </a:glow>
                </a:effectLst>
                <a:latin typeface="Courier" pitchFamily="2" charset="0"/>
              </a:rPr>
              <a:t>3</a:t>
            </a:r>
            <a:r>
              <a:rPr lang="en-US" sz="2400" dirty="0">
                <a:solidFill>
                  <a:schemeClr val="bg1">
                    <a:lumMod val="75000"/>
                  </a:schemeClr>
                </a:solidFill>
                <a:latin typeface="Courier" pitchFamily="2" charset="0"/>
              </a:rPr>
              <a:t>)</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6" name="Rounded Rectangle 5">
            <a:extLst>
              <a:ext uri="{FF2B5EF4-FFF2-40B4-BE49-F238E27FC236}">
                <a16:creationId xmlns:a16="http://schemas.microsoft.com/office/drawing/2014/main" id="{8E632C52-CA97-5944-8ECD-E4F4F302F37A}"/>
              </a:ext>
            </a:extLst>
          </p:cNvPr>
          <p:cNvSpPr/>
          <p:nvPr/>
        </p:nvSpPr>
        <p:spPr>
          <a:xfrm>
            <a:off x="6677891" y="5195455"/>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effectLst>
                  <a:glow rad="101600">
                    <a:srgbClr val="FFC000">
                      <a:alpha val="60000"/>
                    </a:srgbClr>
                  </a:glow>
                </a:effectLst>
                <a:latin typeface="Courier" pitchFamily="2" charset="0"/>
              </a:rPr>
              <a:t>f1(3): y</a:t>
            </a:r>
          </a:p>
        </p:txBody>
      </p:sp>
    </p:spTree>
    <p:extLst>
      <p:ext uri="{BB962C8B-B14F-4D97-AF65-F5344CB8AC3E}">
        <p14:creationId xmlns:p14="http://schemas.microsoft.com/office/powerpoint/2010/main" val="524803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 f1(a):</a:t>
            </a:r>
          </a:p>
          <a:p>
            <a:pPr marL="0" indent="0">
              <a:buNone/>
            </a:pPr>
            <a:r>
              <a:rPr lang="en-US" sz="2400" dirty="0">
                <a:solidFill>
                  <a:schemeClr val="bg1">
                    <a:lumMod val="75000"/>
                  </a:schemeClr>
                </a:solidFill>
                <a:latin typeface="Courier" pitchFamily="2" charset="0"/>
              </a:rPr>
              <a:t>	y = </a:t>
            </a:r>
            <a:r>
              <a:rPr lang="en-US" sz="2400" dirty="0">
                <a:effectLst>
                  <a:glow rad="101600">
                    <a:srgbClr val="FFC000">
                      <a:alpha val="60000"/>
                    </a:srgbClr>
                  </a:glow>
                </a:effectLst>
                <a:latin typeface="Courier" pitchFamily="2" charset="0"/>
              </a:rPr>
              <a:t>f2(a+1)</a:t>
            </a:r>
          </a:p>
          <a:p>
            <a:pPr marL="0" indent="0">
              <a:buNone/>
            </a:pPr>
            <a:r>
              <a:rPr lang="en-US" sz="2400" dirty="0">
                <a:latin typeface="Courier" pitchFamily="2" charset="0"/>
              </a:rPr>
              <a:t>	</a:t>
            </a:r>
            <a:r>
              <a:rPr lang="en-US" sz="2400" dirty="0">
                <a:solidFill>
                  <a:schemeClr val="bg1">
                    <a:lumMod val="75000"/>
                  </a:schemeClr>
                </a:solidFill>
                <a:latin typeface="Courier" pitchFamily="2" charset="0"/>
              </a:rPr>
              <a:t>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f2(b):</a:t>
            </a:r>
          </a:p>
          <a:p>
            <a:pPr marL="0" indent="0">
              <a:buNone/>
            </a:pPr>
            <a:r>
              <a:rPr lang="en-US" sz="2400" dirty="0">
                <a:solidFill>
                  <a:schemeClr val="bg1">
                    <a:lumMod val="75000"/>
                  </a:schemeClr>
                </a:solidFill>
                <a:latin typeface="Courier" pitchFamily="2" charset="0"/>
              </a:rPr>
              <a:t>	z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10" name="Rounded Rectangle 9">
            <a:extLst>
              <a:ext uri="{FF2B5EF4-FFF2-40B4-BE49-F238E27FC236}">
                <a16:creationId xmlns:a16="http://schemas.microsoft.com/office/drawing/2014/main" id="{F126A715-7059-0C4C-B55C-0E7CB25BE4E0}"/>
              </a:ext>
            </a:extLst>
          </p:cNvPr>
          <p:cNvSpPr/>
          <p:nvPr/>
        </p:nvSpPr>
        <p:spPr>
          <a:xfrm>
            <a:off x="6677891" y="5195455"/>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f1(3): y</a:t>
            </a:r>
          </a:p>
        </p:txBody>
      </p:sp>
    </p:spTree>
    <p:extLst>
      <p:ext uri="{BB962C8B-B14F-4D97-AF65-F5344CB8AC3E}">
        <p14:creationId xmlns:p14="http://schemas.microsoft.com/office/powerpoint/2010/main" val="651792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 f1(a):</a:t>
            </a:r>
          </a:p>
          <a:p>
            <a:pPr marL="0" indent="0">
              <a:buNone/>
            </a:pPr>
            <a:r>
              <a:rPr lang="en-US" sz="2400" dirty="0">
                <a:solidFill>
                  <a:schemeClr val="bg1">
                    <a:lumMod val="75000"/>
                  </a:schemeClr>
                </a:solidFill>
                <a:latin typeface="Courier" pitchFamily="2" charset="0"/>
              </a:rPr>
              <a:t>	y = f2(</a:t>
            </a:r>
            <a:r>
              <a:rPr lang="en-US" sz="2400" dirty="0">
                <a:effectLst>
                  <a:glow rad="101600">
                    <a:srgbClr val="FFC000">
                      <a:alpha val="60000"/>
                    </a:srgbClr>
                  </a:glow>
                </a:effectLst>
                <a:latin typeface="Courier" pitchFamily="2" charset="0"/>
              </a:rPr>
              <a:t>a+1</a:t>
            </a:r>
            <a:r>
              <a:rPr lang="en-US" sz="2400" dirty="0">
                <a:solidFill>
                  <a:schemeClr val="bg1">
                    <a:lumMod val="75000"/>
                  </a:schemeClr>
                </a:solidFill>
                <a:latin typeface="Courier" pitchFamily="2" charset="0"/>
              </a:rPr>
              <a:t>)</a:t>
            </a:r>
          </a:p>
          <a:p>
            <a:pPr marL="0" indent="0">
              <a:buNone/>
            </a:pPr>
            <a:r>
              <a:rPr lang="en-US" sz="2400" dirty="0">
                <a:latin typeface="Courier" pitchFamily="2" charset="0"/>
              </a:rPr>
              <a:t>	</a:t>
            </a:r>
            <a:r>
              <a:rPr lang="en-US" sz="2400" dirty="0">
                <a:solidFill>
                  <a:schemeClr val="bg1">
                    <a:lumMod val="75000"/>
                  </a:schemeClr>
                </a:solidFill>
                <a:latin typeface="Courier" pitchFamily="2" charset="0"/>
              </a:rPr>
              <a:t>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a:t>
            </a:r>
            <a:r>
              <a:rPr lang="en-US" sz="2400" dirty="0">
                <a:effectLst>
                  <a:glow rad="101600">
                    <a:srgbClr val="FFC000">
                      <a:alpha val="60000"/>
                    </a:srgbClr>
                  </a:glow>
                </a:effectLst>
                <a:latin typeface="Courier" pitchFamily="2" charset="0"/>
              </a:rPr>
              <a:t>f2</a:t>
            </a:r>
            <a:r>
              <a:rPr lang="en-US" sz="2400" dirty="0">
                <a:solidFill>
                  <a:schemeClr val="bg1">
                    <a:lumMod val="75000"/>
                  </a:schemeClr>
                </a:solidFill>
                <a:latin typeface="Courier" pitchFamily="2" charset="0"/>
              </a:rPr>
              <a:t>(b):</a:t>
            </a:r>
          </a:p>
          <a:p>
            <a:pPr marL="0" indent="0">
              <a:buNone/>
            </a:pPr>
            <a:r>
              <a:rPr lang="en-US" sz="2400" dirty="0">
                <a:solidFill>
                  <a:schemeClr val="bg1">
                    <a:lumMod val="75000"/>
                  </a:schemeClr>
                </a:solidFill>
                <a:latin typeface="Courier" pitchFamily="2" charset="0"/>
              </a:rPr>
              <a:t>	</a:t>
            </a:r>
            <a:r>
              <a:rPr lang="en-US" sz="2400" dirty="0">
                <a:effectLst>
                  <a:glow rad="101600">
                    <a:srgbClr val="FFC000">
                      <a:alpha val="60000"/>
                    </a:srgbClr>
                  </a:glow>
                </a:effectLst>
                <a:latin typeface="Courier" pitchFamily="2" charset="0"/>
              </a:rPr>
              <a:t>z</a:t>
            </a:r>
            <a:r>
              <a:rPr lang="en-US" sz="2400" dirty="0">
                <a:solidFill>
                  <a:schemeClr val="bg1">
                    <a:lumMod val="75000"/>
                  </a:schemeClr>
                </a:solidFill>
                <a:latin typeface="Courier" pitchFamily="2" charset="0"/>
              </a:rPr>
              <a:t>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10" name="Rounded Rectangle 9">
            <a:extLst>
              <a:ext uri="{FF2B5EF4-FFF2-40B4-BE49-F238E27FC236}">
                <a16:creationId xmlns:a16="http://schemas.microsoft.com/office/drawing/2014/main" id="{F126A715-7059-0C4C-B55C-0E7CB25BE4E0}"/>
              </a:ext>
            </a:extLst>
          </p:cNvPr>
          <p:cNvSpPr/>
          <p:nvPr/>
        </p:nvSpPr>
        <p:spPr>
          <a:xfrm>
            <a:off x="6677891" y="5195455"/>
            <a:ext cx="3200400" cy="727363"/>
          </a:xfrm>
          <a:prstGeom prst="round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chemeClr val="bg1">
                    <a:lumMod val="75000"/>
                  </a:schemeClr>
                </a:solidFill>
                <a:latin typeface="Courier" pitchFamily="2" charset="0"/>
              </a:rPr>
              <a:t>f1(3): y</a:t>
            </a:r>
          </a:p>
        </p:txBody>
      </p:sp>
      <p:sp>
        <p:nvSpPr>
          <p:cNvPr id="11" name="Rounded Rectangle 10">
            <a:extLst>
              <a:ext uri="{FF2B5EF4-FFF2-40B4-BE49-F238E27FC236}">
                <a16:creationId xmlns:a16="http://schemas.microsoft.com/office/drawing/2014/main" id="{33697931-C8AC-7749-A980-232139E1B92B}"/>
              </a:ext>
            </a:extLst>
          </p:cNvPr>
          <p:cNvSpPr/>
          <p:nvPr/>
        </p:nvSpPr>
        <p:spPr>
          <a:xfrm>
            <a:off x="6677891" y="4370027"/>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effectLst>
                  <a:glow rad="101600">
                    <a:srgbClr val="FFC000">
                      <a:alpha val="60000"/>
                    </a:srgbClr>
                  </a:glow>
                </a:effectLst>
                <a:latin typeface="Courier" pitchFamily="2" charset="0"/>
              </a:rPr>
              <a:t>f2(4): z</a:t>
            </a:r>
          </a:p>
        </p:txBody>
      </p:sp>
    </p:spTree>
    <p:extLst>
      <p:ext uri="{BB962C8B-B14F-4D97-AF65-F5344CB8AC3E}">
        <p14:creationId xmlns:p14="http://schemas.microsoft.com/office/powerpoint/2010/main" val="355169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65000"/>
                  </a:schemeClr>
                </a:solidFill>
                <a:latin typeface="Courier" pitchFamily="2" charset="0"/>
              </a:rPr>
              <a:t>def f1(a):</a:t>
            </a:r>
          </a:p>
          <a:p>
            <a:pPr marL="0" indent="0">
              <a:buNone/>
            </a:pPr>
            <a:r>
              <a:rPr lang="en-US" sz="2400" dirty="0">
                <a:solidFill>
                  <a:schemeClr val="bg1">
                    <a:lumMod val="65000"/>
                  </a:schemeClr>
                </a:solidFill>
                <a:latin typeface="Courier" pitchFamily="2" charset="0"/>
              </a:rPr>
              <a:t>	y = f2(a+1)</a:t>
            </a:r>
          </a:p>
          <a:p>
            <a:pPr marL="0" indent="0">
              <a:buNone/>
            </a:pPr>
            <a:r>
              <a:rPr lang="en-US" sz="2400" dirty="0">
                <a:solidFill>
                  <a:schemeClr val="bg1">
                    <a:lumMod val="65000"/>
                  </a:schemeClr>
                </a:solidFill>
                <a:latin typeface="Courier" pitchFamily="2" charset="0"/>
              </a:rPr>
              <a:t>	</a:t>
            </a:r>
            <a:r>
              <a:rPr lang="en-US" sz="2400" dirty="0">
                <a:latin typeface="Courier" pitchFamily="2" charset="0"/>
              </a:rPr>
              <a:t>return y</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def f2(b):</a:t>
            </a:r>
          </a:p>
          <a:p>
            <a:pPr marL="0" indent="0">
              <a:buNone/>
            </a:pPr>
            <a:r>
              <a:rPr lang="en-US" sz="2400" dirty="0">
                <a:solidFill>
                  <a:schemeClr val="bg1">
                    <a:lumMod val="65000"/>
                  </a:schemeClr>
                </a:solidFill>
                <a:latin typeface="Courier" pitchFamily="2" charset="0"/>
              </a:rPr>
              <a:t>	z = b</a:t>
            </a:r>
          </a:p>
          <a:p>
            <a:pPr marL="0" indent="0">
              <a:buNone/>
            </a:pPr>
            <a:r>
              <a:rPr lang="en-US" sz="2400" dirty="0">
                <a:solidFill>
                  <a:schemeClr val="bg1">
                    <a:lumMod val="65000"/>
                  </a:schemeClr>
                </a:solidFill>
                <a:latin typeface="Courier" pitchFamily="2" charset="0"/>
              </a:rPr>
              <a:t>	if (z &gt; 2):</a:t>
            </a:r>
          </a:p>
          <a:p>
            <a:pPr marL="0" indent="0">
              <a:buNone/>
            </a:pPr>
            <a:r>
              <a:rPr lang="en-US" sz="2400" dirty="0">
                <a:solidFill>
                  <a:schemeClr val="bg1">
                    <a:lumMod val="65000"/>
                  </a:schemeClr>
                </a:solidFill>
                <a:latin typeface="Courier" pitchFamily="2" charset="0"/>
              </a:rPr>
              <a:t>		z = z/2 </a:t>
            </a:r>
          </a:p>
          <a:p>
            <a:pPr marL="0" indent="0">
              <a:buNone/>
            </a:pPr>
            <a:r>
              <a:rPr lang="en-US" sz="2400" dirty="0">
                <a:solidFill>
                  <a:schemeClr val="bg1">
                    <a:lumMod val="65000"/>
                  </a:schemeClr>
                </a:solidFill>
                <a:latin typeface="Courier" pitchFamily="2" charset="0"/>
              </a:rPr>
              <a:t>	return b^2</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10" name="Rounded Rectangle 9">
            <a:extLst>
              <a:ext uri="{FF2B5EF4-FFF2-40B4-BE49-F238E27FC236}">
                <a16:creationId xmlns:a16="http://schemas.microsoft.com/office/drawing/2014/main" id="{46C382B2-4CB4-4B45-9F7E-013870D88E77}"/>
              </a:ext>
            </a:extLst>
          </p:cNvPr>
          <p:cNvSpPr/>
          <p:nvPr/>
        </p:nvSpPr>
        <p:spPr>
          <a:xfrm>
            <a:off x="6677891" y="5195455"/>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f1(3): y</a:t>
            </a:r>
          </a:p>
        </p:txBody>
      </p:sp>
    </p:spTree>
    <p:extLst>
      <p:ext uri="{BB962C8B-B14F-4D97-AF65-F5344CB8AC3E}">
        <p14:creationId xmlns:p14="http://schemas.microsoft.com/office/powerpoint/2010/main" val="1483706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65000"/>
                  </a:schemeClr>
                </a:solidFill>
                <a:latin typeface="Courier" pitchFamily="2" charset="0"/>
              </a:rPr>
              <a:t>def f1(a):</a:t>
            </a:r>
          </a:p>
          <a:p>
            <a:pPr marL="0" indent="0">
              <a:buNone/>
            </a:pPr>
            <a:r>
              <a:rPr lang="en-US" sz="2400" dirty="0">
                <a:solidFill>
                  <a:schemeClr val="bg1">
                    <a:lumMod val="65000"/>
                  </a:schemeClr>
                </a:solidFill>
                <a:latin typeface="Courier" pitchFamily="2" charset="0"/>
              </a:rPr>
              <a:t>	y = f2(a+1)</a:t>
            </a:r>
          </a:p>
          <a:p>
            <a:pPr marL="0" indent="0">
              <a:buNone/>
            </a:pPr>
            <a:r>
              <a:rPr lang="en-US" sz="2400" dirty="0">
                <a:solidFill>
                  <a:schemeClr val="bg1">
                    <a:lumMod val="65000"/>
                  </a:schemeClr>
                </a:solidFill>
                <a:latin typeface="Courier" pitchFamily="2" charset="0"/>
              </a:rPr>
              <a:t>	return y</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def f2(b):</a:t>
            </a:r>
          </a:p>
          <a:p>
            <a:pPr marL="0" indent="0">
              <a:buNone/>
            </a:pPr>
            <a:r>
              <a:rPr lang="en-US" sz="2400" dirty="0">
                <a:solidFill>
                  <a:schemeClr val="bg1">
                    <a:lumMod val="65000"/>
                  </a:schemeClr>
                </a:solidFill>
                <a:latin typeface="Courier" pitchFamily="2" charset="0"/>
              </a:rPr>
              <a:t>	z = b</a:t>
            </a:r>
          </a:p>
          <a:p>
            <a:pPr marL="0" indent="0">
              <a:buNone/>
            </a:pPr>
            <a:r>
              <a:rPr lang="en-US" sz="2400" dirty="0">
                <a:solidFill>
                  <a:schemeClr val="bg1">
                    <a:lumMod val="65000"/>
                  </a:schemeClr>
                </a:solidFill>
                <a:latin typeface="Courier" pitchFamily="2" charset="0"/>
              </a:rPr>
              <a:t>	if (z &gt; 2):</a:t>
            </a:r>
          </a:p>
          <a:p>
            <a:pPr marL="0" indent="0">
              <a:buNone/>
            </a:pPr>
            <a:r>
              <a:rPr lang="en-US" sz="2400" dirty="0">
                <a:solidFill>
                  <a:schemeClr val="bg1">
                    <a:lumMod val="65000"/>
                  </a:schemeClr>
                </a:solidFill>
                <a:latin typeface="Courier" pitchFamily="2" charset="0"/>
              </a:rPr>
              <a:t>		z = z/2 </a:t>
            </a:r>
          </a:p>
          <a:p>
            <a:pPr marL="0" indent="0">
              <a:buNone/>
            </a:pPr>
            <a:r>
              <a:rPr lang="en-US" sz="2400" dirty="0">
                <a:solidFill>
                  <a:schemeClr val="bg1">
                    <a:lumMod val="65000"/>
                  </a:schemeClr>
                </a:solidFill>
                <a:latin typeface="Courier" pitchFamily="2" charset="0"/>
              </a:rPr>
              <a:t>	return b^2</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f1(3)</a:t>
            </a:r>
          </a:p>
          <a:p>
            <a:pPr marL="0" indent="0">
              <a:buNone/>
            </a:pPr>
            <a:endParaRPr lang="en-US" sz="2400" dirty="0">
              <a:solidFill>
                <a:schemeClr val="bg1">
                  <a:lumMod val="65000"/>
                </a:schemeClr>
              </a:solidFill>
              <a:latin typeface="Courier" pitchFamily="2" charset="0"/>
            </a:endParaRP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dirty="0"/>
          </a:p>
        </p:txBody>
      </p:sp>
      <p:sp>
        <p:nvSpPr>
          <p:cNvPr id="3" name="TextBox 2">
            <a:extLst>
              <a:ext uri="{FF2B5EF4-FFF2-40B4-BE49-F238E27FC236}">
                <a16:creationId xmlns:a16="http://schemas.microsoft.com/office/drawing/2014/main" id="{DE6A7798-208E-8340-8253-545611ABBD54}"/>
              </a:ext>
            </a:extLst>
          </p:cNvPr>
          <p:cNvSpPr txBox="1"/>
          <p:nvPr/>
        </p:nvSpPr>
        <p:spPr>
          <a:xfrm>
            <a:off x="1981201" y="6174245"/>
            <a:ext cx="3073277" cy="430887"/>
          </a:xfrm>
          <a:prstGeom prst="rect">
            <a:avLst/>
          </a:prstGeom>
          <a:noFill/>
        </p:spPr>
        <p:txBody>
          <a:bodyPr wrap="none" rtlCol="0">
            <a:spAutoFit/>
          </a:bodyPr>
          <a:lstStyle/>
          <a:p>
            <a:r>
              <a:rPr lang="en-US" sz="2200" dirty="0">
                <a:solidFill>
                  <a:srgbClr val="003470"/>
                </a:solidFill>
                <a:latin typeface="Courier" pitchFamily="2" charset="0"/>
              </a:rPr>
              <a:t>…whatever’s next!</a:t>
            </a:r>
          </a:p>
        </p:txBody>
      </p:sp>
    </p:spTree>
    <p:extLst>
      <p:ext uri="{BB962C8B-B14F-4D97-AF65-F5344CB8AC3E}">
        <p14:creationId xmlns:p14="http://schemas.microsoft.com/office/powerpoint/2010/main" val="732213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00E40-8395-3647-8B9C-DD060A39A3CD}"/>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F0A36C09-67E6-BB48-A7F4-11A2E5D65D8F}"/>
              </a:ext>
            </a:extLst>
          </p:cNvPr>
          <p:cNvSpPr>
            <a:spLocks noGrp="1"/>
          </p:cNvSpPr>
          <p:nvPr>
            <p:ph idx="1"/>
          </p:nvPr>
        </p:nvSpPr>
        <p:spPr/>
        <p:txBody>
          <a:bodyPr>
            <a:normAutofit/>
          </a:bodyPr>
          <a:lstStyle/>
          <a:p>
            <a:pPr marL="0" indent="0" algn="ctr">
              <a:buNone/>
            </a:pPr>
            <a:r>
              <a:rPr lang="en-US" sz="2800" dirty="0"/>
              <a:t>What actually happens</a:t>
            </a:r>
            <a:r>
              <a:rPr lang="en-US" sz="2800" b="1" dirty="0"/>
              <a:t> in memory </a:t>
            </a:r>
          </a:p>
          <a:p>
            <a:pPr marL="0" indent="0" algn="ctr">
              <a:buNone/>
            </a:pPr>
            <a:r>
              <a:rPr lang="en-US" sz="2800" dirty="0"/>
              <a:t>when you </a:t>
            </a:r>
            <a:r>
              <a:rPr lang="en-US" sz="2800" b="1" dirty="0"/>
              <a:t>call a function</a:t>
            </a:r>
          </a:p>
          <a:p>
            <a:pPr marL="0" indent="0" algn="ctr">
              <a:buNone/>
            </a:pPr>
            <a:r>
              <a:rPr lang="en-US" sz="2800" b="1" dirty="0"/>
              <a:t>recursively</a:t>
            </a:r>
            <a:r>
              <a:rPr lang="en-US" sz="2800" dirty="0"/>
              <a:t>?</a:t>
            </a:r>
          </a:p>
        </p:txBody>
      </p:sp>
    </p:spTree>
    <p:extLst>
      <p:ext uri="{BB962C8B-B14F-4D97-AF65-F5344CB8AC3E}">
        <p14:creationId xmlns:p14="http://schemas.microsoft.com/office/powerpoint/2010/main" val="123603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a:bodyPr>
          <a:lstStyle/>
          <a:p>
            <a:pPr marL="0" indent="0">
              <a:buNone/>
            </a:pPr>
            <a:r>
              <a:rPr lang="en-US" sz="2400" dirty="0">
                <a:latin typeface="Courier" pitchFamily="2" charset="0"/>
              </a:rPr>
              <a:t>def f3(a):</a:t>
            </a:r>
          </a:p>
          <a:p>
            <a:pPr marL="0" indent="0">
              <a:buNone/>
            </a:pPr>
            <a:r>
              <a:rPr lang="en-US" dirty="0">
                <a:latin typeface="Courier" pitchFamily="2" charset="0"/>
              </a:rPr>
              <a:t>   </a:t>
            </a:r>
            <a:r>
              <a:rPr lang="en-US" sz="2400" dirty="0">
                <a:latin typeface="Courier" pitchFamily="2" charset="0"/>
              </a:rPr>
              <a:t>if (a == 1):</a:t>
            </a:r>
          </a:p>
          <a:p>
            <a:pPr marL="0" indent="0">
              <a:buNone/>
            </a:pPr>
            <a:r>
              <a:rPr lang="en-US" dirty="0">
                <a:latin typeface="Courier" pitchFamily="2" charset="0"/>
              </a:rPr>
              <a:t>	return 1</a:t>
            </a:r>
          </a:p>
          <a:p>
            <a:pPr marL="0" indent="0">
              <a:buNone/>
            </a:pPr>
            <a:r>
              <a:rPr lang="en-US" dirty="0">
                <a:latin typeface="Courier" pitchFamily="2" charset="0"/>
              </a:rPr>
              <a:t>   </a:t>
            </a:r>
            <a:r>
              <a:rPr lang="en-US" sz="2400" dirty="0">
                <a:latin typeface="Courier" pitchFamily="2" charset="0"/>
              </a:rPr>
              <a:t>else:</a:t>
            </a:r>
          </a:p>
          <a:p>
            <a:pPr marL="0" indent="0">
              <a:buNone/>
            </a:pPr>
            <a:r>
              <a:rPr lang="en-US" dirty="0">
                <a:latin typeface="Courier" pitchFamily="2" charset="0"/>
              </a:rPr>
              <a:t>	x = f3(a-1)+1</a:t>
            </a:r>
          </a:p>
          <a:p>
            <a:pPr marL="0" indent="0">
              <a:buNone/>
            </a:pPr>
            <a:endParaRPr lang="en-US" sz="2400" dirty="0">
              <a:latin typeface="Courier" pitchFamily="2" charset="0"/>
            </a:endParaRPr>
          </a:p>
          <a:p>
            <a:pPr marL="0" indent="0">
              <a:buNone/>
            </a:pPr>
            <a:r>
              <a:rPr lang="en-US" dirty="0">
                <a:latin typeface="Courier" pitchFamily="2" charset="0"/>
              </a:rPr>
              <a:t>f3(100)</a:t>
            </a:r>
            <a:endParaRPr lang="en-US" sz="2400" dirty="0">
              <a:latin typeface="Courier" pitchFamily="2" charset="0"/>
            </a:endParaRPr>
          </a:p>
          <a:p>
            <a:pPr marL="0" indent="0">
              <a:buNone/>
            </a:pPr>
            <a:endParaRPr lang="en-US" sz="2400" dirty="0">
              <a:solidFill>
                <a:schemeClr val="bg1">
                  <a:lumMod val="65000"/>
                </a:schemeClr>
              </a:solidFill>
              <a:latin typeface="Courier" pitchFamily="2" charset="0"/>
            </a:endParaRP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10" name="Rounded Rectangle 9">
            <a:extLst>
              <a:ext uri="{FF2B5EF4-FFF2-40B4-BE49-F238E27FC236}">
                <a16:creationId xmlns:a16="http://schemas.microsoft.com/office/drawing/2014/main" id="{09DEE897-B3FA-7147-9A09-985D94E1192B}"/>
              </a:ext>
            </a:extLst>
          </p:cNvPr>
          <p:cNvSpPr/>
          <p:nvPr/>
        </p:nvSpPr>
        <p:spPr>
          <a:xfrm>
            <a:off x="7457378" y="5195455"/>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f3(100): x</a:t>
            </a:r>
          </a:p>
        </p:txBody>
      </p:sp>
      <p:sp>
        <p:nvSpPr>
          <p:cNvPr id="11" name="Rounded Rectangle 10">
            <a:extLst>
              <a:ext uri="{FF2B5EF4-FFF2-40B4-BE49-F238E27FC236}">
                <a16:creationId xmlns:a16="http://schemas.microsoft.com/office/drawing/2014/main" id="{8FC2EC10-A974-0246-B706-DBC9CD3B8D41}"/>
              </a:ext>
            </a:extLst>
          </p:cNvPr>
          <p:cNvSpPr/>
          <p:nvPr/>
        </p:nvSpPr>
        <p:spPr>
          <a:xfrm>
            <a:off x="7457378" y="4345854"/>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f3(99): x</a:t>
            </a:r>
          </a:p>
        </p:txBody>
      </p:sp>
      <p:sp>
        <p:nvSpPr>
          <p:cNvPr id="12" name="Rounded Rectangle 11">
            <a:extLst>
              <a:ext uri="{FF2B5EF4-FFF2-40B4-BE49-F238E27FC236}">
                <a16:creationId xmlns:a16="http://schemas.microsoft.com/office/drawing/2014/main" id="{647394C2-DB5F-B643-802A-62FEE9E8C13F}"/>
              </a:ext>
            </a:extLst>
          </p:cNvPr>
          <p:cNvSpPr/>
          <p:nvPr/>
        </p:nvSpPr>
        <p:spPr>
          <a:xfrm>
            <a:off x="7457378" y="3496253"/>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f3(98): x</a:t>
            </a:r>
          </a:p>
        </p:txBody>
      </p:sp>
      <p:sp>
        <p:nvSpPr>
          <p:cNvPr id="13" name="Rounded Rectangle 12">
            <a:extLst>
              <a:ext uri="{FF2B5EF4-FFF2-40B4-BE49-F238E27FC236}">
                <a16:creationId xmlns:a16="http://schemas.microsoft.com/office/drawing/2014/main" id="{BFFE46BB-AB26-7541-BFB9-28C52D921606}"/>
              </a:ext>
            </a:extLst>
          </p:cNvPr>
          <p:cNvSpPr/>
          <p:nvPr/>
        </p:nvSpPr>
        <p:spPr>
          <a:xfrm>
            <a:off x="7457378" y="2646652"/>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f3(97): x</a:t>
            </a:r>
          </a:p>
        </p:txBody>
      </p:sp>
      <p:sp>
        <p:nvSpPr>
          <p:cNvPr id="5" name="TextBox 4">
            <a:extLst>
              <a:ext uri="{FF2B5EF4-FFF2-40B4-BE49-F238E27FC236}">
                <a16:creationId xmlns:a16="http://schemas.microsoft.com/office/drawing/2014/main" id="{F86C20C6-1F8D-F04C-B45B-8C9F05F3239B}"/>
              </a:ext>
            </a:extLst>
          </p:cNvPr>
          <p:cNvSpPr txBox="1"/>
          <p:nvPr/>
        </p:nvSpPr>
        <p:spPr>
          <a:xfrm rot="16200000">
            <a:off x="8873072" y="2233767"/>
            <a:ext cx="369012" cy="461665"/>
          </a:xfrm>
          <a:prstGeom prst="rect">
            <a:avLst/>
          </a:prstGeom>
          <a:noFill/>
        </p:spPr>
        <p:txBody>
          <a:bodyPr wrap="none" rtlCol="0">
            <a:spAutoFit/>
          </a:bodyPr>
          <a:lstStyle/>
          <a:p>
            <a:r>
              <a:rPr lang="en-US" sz="2400" dirty="0">
                <a:solidFill>
                  <a:srgbClr val="003470"/>
                </a:solidFill>
                <a:latin typeface="Courier" pitchFamily="2" charset="0"/>
              </a:rPr>
              <a:t>…</a:t>
            </a:r>
          </a:p>
        </p:txBody>
      </p:sp>
      <p:sp>
        <p:nvSpPr>
          <p:cNvPr id="6" name="TextBox 5">
            <a:extLst>
              <a:ext uri="{FF2B5EF4-FFF2-40B4-BE49-F238E27FC236}">
                <a16:creationId xmlns:a16="http://schemas.microsoft.com/office/drawing/2014/main" id="{275B77A8-F29C-7D4C-8554-5C6A7A035D89}"/>
              </a:ext>
            </a:extLst>
          </p:cNvPr>
          <p:cNvSpPr txBox="1"/>
          <p:nvPr/>
        </p:nvSpPr>
        <p:spPr>
          <a:xfrm>
            <a:off x="7203933" y="6389688"/>
            <a:ext cx="3155031" cy="369332"/>
          </a:xfrm>
          <a:prstGeom prst="rect">
            <a:avLst/>
          </a:prstGeom>
          <a:noFill/>
        </p:spPr>
        <p:txBody>
          <a:bodyPr wrap="none" rtlCol="0">
            <a:spAutoFit/>
          </a:bodyPr>
          <a:lstStyle/>
          <a:p>
            <a:r>
              <a:rPr lang="en-US" dirty="0">
                <a:solidFill>
                  <a:srgbClr val="003470"/>
                </a:solidFill>
              </a:rPr>
              <a:t>…but isn’t there </a:t>
            </a:r>
            <a:r>
              <a:rPr lang="en-US" b="1" dirty="0">
                <a:solidFill>
                  <a:srgbClr val="003470"/>
                </a:solidFill>
              </a:rPr>
              <a:t>limited space</a:t>
            </a:r>
            <a:r>
              <a:rPr lang="en-US" dirty="0">
                <a:solidFill>
                  <a:srgbClr val="003470"/>
                </a:solidFill>
              </a:rPr>
              <a:t>?</a:t>
            </a:r>
          </a:p>
        </p:txBody>
      </p:sp>
    </p:spTree>
    <p:extLst>
      <p:ext uri="{BB962C8B-B14F-4D97-AF65-F5344CB8AC3E}">
        <p14:creationId xmlns:p14="http://schemas.microsoft.com/office/powerpoint/2010/main" val="794548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subTnLst>
                                    <p:animClr clrSpc="rgb" dir="cw">
                                      <p:cBhvr override="childStyle">
                                        <p:cTn dur="1" fill="hold" display="0" masterRel="nextClick" afterEffect="1"/>
                                        <p:tgtEl>
                                          <p:spTgt spid="10"/>
                                        </p:tgtEl>
                                        <p:attrNameLst>
                                          <p:attrName>ppt_c</p:attrName>
                                        </p:attrNameLst>
                                      </p:cBhvr>
                                      <p:to>
                                        <a:schemeClr val="accent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subTnLst>
                                    <p:animClr clrSpc="rgb" dir="cw">
                                      <p:cBhvr override="childStyle">
                                        <p:cTn dur="1" fill="hold" display="0" masterRel="nextClick" afterEffect="1"/>
                                        <p:tgtEl>
                                          <p:spTgt spid="11"/>
                                        </p:tgtEl>
                                        <p:attrNameLst>
                                          <p:attrName>ppt_c</p:attrName>
                                        </p:attrNameLst>
                                      </p:cBhvr>
                                      <p:to>
                                        <a:schemeClr val="accent1"/>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subTnLst>
                                    <p:animClr clrSpc="rgb" dir="cw">
                                      <p:cBhvr override="childStyle">
                                        <p:cTn dur="1" fill="hold" display="0" masterRel="nextClick" afterEffect="1"/>
                                        <p:tgtEl>
                                          <p:spTgt spid="12"/>
                                        </p:tgtEl>
                                        <p:attrNameLst>
                                          <p:attrName>ppt_c</p:attrName>
                                        </p:attrNameLst>
                                      </p:cBhvr>
                                      <p:to>
                                        <a:schemeClr val="accent1"/>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dissolve">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5"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D97DB-2C59-D044-89C9-803736CE5C59}"/>
              </a:ext>
            </a:extLst>
          </p:cNvPr>
          <p:cNvSpPr>
            <a:spLocks noGrp="1"/>
          </p:cNvSpPr>
          <p:nvPr>
            <p:ph type="title"/>
          </p:nvPr>
        </p:nvSpPr>
        <p:spPr/>
        <p:txBody>
          <a:bodyPr>
            <a:normAutofit/>
          </a:bodyPr>
          <a:lstStyle/>
          <a:p>
            <a:r>
              <a:rPr lang="en-US" b="1" dirty="0"/>
              <a:t>Demo</a:t>
            </a:r>
            <a:r>
              <a:rPr lang="en-US" dirty="0"/>
              <a:t>: recursive addition</a:t>
            </a:r>
          </a:p>
        </p:txBody>
      </p:sp>
      <p:grpSp>
        <p:nvGrpSpPr>
          <p:cNvPr id="4" name="Group 3">
            <a:extLst>
              <a:ext uri="{FF2B5EF4-FFF2-40B4-BE49-F238E27FC236}">
                <a16:creationId xmlns:a16="http://schemas.microsoft.com/office/drawing/2014/main" id="{01B03157-37A4-224D-A9E7-A23BFD6767B5}"/>
              </a:ext>
            </a:extLst>
          </p:cNvPr>
          <p:cNvGrpSpPr/>
          <p:nvPr/>
        </p:nvGrpSpPr>
        <p:grpSpPr>
          <a:xfrm>
            <a:off x="4914588" y="1769691"/>
            <a:ext cx="4951562" cy="3802745"/>
            <a:chOff x="2096219" y="2052401"/>
            <a:chExt cx="4951562" cy="3802745"/>
          </a:xfrm>
        </p:grpSpPr>
        <p:pic>
          <p:nvPicPr>
            <p:cNvPr id="5" name="Picture 4">
              <a:extLst>
                <a:ext uri="{FF2B5EF4-FFF2-40B4-BE49-F238E27FC236}">
                  <a16:creationId xmlns:a16="http://schemas.microsoft.com/office/drawing/2014/main" id="{1BDE47CC-15CC-B242-8025-76596C5664DB}"/>
                </a:ext>
              </a:extLst>
            </p:cNvPr>
            <p:cNvPicPr>
              <a:picLocks noChangeAspect="1"/>
            </p:cNvPicPr>
            <p:nvPr/>
          </p:nvPicPr>
          <p:blipFill rotWithShape="1">
            <a:blip r:embed="rId3"/>
            <a:srcRect r="45849"/>
            <a:stretch/>
          </p:blipFill>
          <p:spPr>
            <a:xfrm>
              <a:off x="2096219" y="2052401"/>
              <a:ext cx="4951562" cy="2097593"/>
            </a:xfrm>
            <a:prstGeom prst="rect">
              <a:avLst/>
            </a:prstGeom>
          </p:spPr>
        </p:pic>
        <p:pic>
          <p:nvPicPr>
            <p:cNvPr id="6" name="Picture 5">
              <a:extLst>
                <a:ext uri="{FF2B5EF4-FFF2-40B4-BE49-F238E27FC236}">
                  <a16:creationId xmlns:a16="http://schemas.microsoft.com/office/drawing/2014/main" id="{89F1CD94-249A-5F45-8E86-F70DE8A14B10}"/>
                </a:ext>
              </a:extLst>
            </p:cNvPr>
            <p:cNvPicPr>
              <a:picLocks noChangeAspect="1"/>
            </p:cNvPicPr>
            <p:nvPr/>
          </p:nvPicPr>
          <p:blipFill rotWithShape="1">
            <a:blip r:embed="rId3"/>
            <a:srcRect l="58679"/>
            <a:stretch/>
          </p:blipFill>
          <p:spPr>
            <a:xfrm>
              <a:off x="2682815" y="3757553"/>
              <a:ext cx="3778370" cy="2097593"/>
            </a:xfrm>
            <a:prstGeom prst="rect">
              <a:avLst/>
            </a:prstGeom>
          </p:spPr>
        </p:pic>
      </p:grpSp>
    </p:spTree>
    <p:extLst>
      <p:ext uri="{BB962C8B-B14F-4D97-AF65-F5344CB8AC3E}">
        <p14:creationId xmlns:p14="http://schemas.microsoft.com/office/powerpoint/2010/main" val="9158265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B7EDD-FAA5-1D48-AD1D-621B636C9DDE}"/>
              </a:ext>
            </a:extLst>
          </p:cNvPr>
          <p:cNvSpPr>
            <a:spLocks noGrp="1"/>
          </p:cNvSpPr>
          <p:nvPr>
            <p:ph type="title"/>
          </p:nvPr>
        </p:nvSpPr>
        <p:spPr/>
        <p:txBody>
          <a:bodyPr/>
          <a:lstStyle/>
          <a:p>
            <a:r>
              <a:rPr lang="en-US" dirty="0"/>
              <a:t>Recursive vs. iterative addition</a:t>
            </a:r>
          </a:p>
        </p:txBody>
      </p:sp>
      <p:pic>
        <p:nvPicPr>
          <p:cNvPr id="9" name="Content Placeholder 8">
            <a:extLst>
              <a:ext uri="{FF2B5EF4-FFF2-40B4-BE49-F238E27FC236}">
                <a16:creationId xmlns:a16="http://schemas.microsoft.com/office/drawing/2014/main" id="{8BECA3F9-5EA4-8B4D-A87A-698A76BE163A}"/>
              </a:ext>
            </a:extLst>
          </p:cNvPr>
          <p:cNvPicPr>
            <a:picLocks noGrp="1" noChangeAspect="1"/>
          </p:cNvPicPr>
          <p:nvPr>
            <p:ph idx="1"/>
          </p:nvPr>
        </p:nvPicPr>
        <p:blipFill rotWithShape="1">
          <a:blip r:embed="rId3"/>
          <a:srcRect b="52613"/>
          <a:stretch/>
        </p:blipFill>
        <p:spPr>
          <a:xfrm>
            <a:off x="3886093" y="1418936"/>
            <a:ext cx="7327900" cy="2010064"/>
          </a:xfrm>
        </p:spPr>
      </p:pic>
      <p:pic>
        <p:nvPicPr>
          <p:cNvPr id="10" name="Content Placeholder 8">
            <a:extLst>
              <a:ext uri="{FF2B5EF4-FFF2-40B4-BE49-F238E27FC236}">
                <a16:creationId xmlns:a16="http://schemas.microsoft.com/office/drawing/2014/main" id="{ACA0F88C-3FE8-6446-A47D-C7E751CE1B92}"/>
              </a:ext>
            </a:extLst>
          </p:cNvPr>
          <p:cNvPicPr>
            <a:picLocks noChangeAspect="1"/>
          </p:cNvPicPr>
          <p:nvPr/>
        </p:nvPicPr>
        <p:blipFill rotWithShape="1">
          <a:blip r:embed="rId3"/>
          <a:srcRect t="52776"/>
          <a:stretch/>
        </p:blipFill>
        <p:spPr>
          <a:xfrm>
            <a:off x="3886093" y="3657600"/>
            <a:ext cx="7327900" cy="2003136"/>
          </a:xfrm>
          <a:prstGeom prst="rect">
            <a:avLst/>
          </a:prstGeom>
        </p:spPr>
      </p:pic>
      <p:grpSp>
        <p:nvGrpSpPr>
          <p:cNvPr id="11" name="Group 10">
            <a:extLst>
              <a:ext uri="{FF2B5EF4-FFF2-40B4-BE49-F238E27FC236}">
                <a16:creationId xmlns:a16="http://schemas.microsoft.com/office/drawing/2014/main" id="{05C5C87B-D3D9-3147-98A9-A74BE74CB1F7}"/>
              </a:ext>
            </a:extLst>
          </p:cNvPr>
          <p:cNvGrpSpPr/>
          <p:nvPr/>
        </p:nvGrpSpPr>
        <p:grpSpPr>
          <a:xfrm>
            <a:off x="6778992" y="3893202"/>
            <a:ext cx="3631628" cy="1996134"/>
            <a:chOff x="1809506" y="1324260"/>
            <a:chExt cx="3631628" cy="1996134"/>
          </a:xfrm>
        </p:grpSpPr>
        <p:sp>
          <p:nvSpPr>
            <p:cNvPr id="12" name="TextBox 11">
              <a:extLst>
                <a:ext uri="{FF2B5EF4-FFF2-40B4-BE49-F238E27FC236}">
                  <a16:creationId xmlns:a16="http://schemas.microsoft.com/office/drawing/2014/main" id="{C68B51A0-46EB-3F42-878F-24C8478CBB84}"/>
                </a:ext>
              </a:extLst>
            </p:cNvPr>
            <p:cNvSpPr txBox="1"/>
            <p:nvPr/>
          </p:nvSpPr>
          <p:spPr>
            <a:xfrm>
              <a:off x="2505715" y="2005765"/>
              <a:ext cx="2935419" cy="1200329"/>
            </a:xfrm>
            <a:prstGeom prst="rect">
              <a:avLst/>
            </a:prstGeom>
            <a:noFill/>
          </p:spPr>
          <p:txBody>
            <a:bodyPr wrap="none" rtlCol="0">
              <a:spAutoFit/>
            </a:bodyPr>
            <a:lstStyle/>
            <a:p>
              <a:pPr algn="ctr"/>
              <a:r>
                <a:rPr lang="en-US" sz="2400" dirty="0">
                  <a:solidFill>
                    <a:srgbClr val="003470"/>
                  </a:solidFill>
                </a:rPr>
                <a:t>in this case,</a:t>
              </a:r>
            </a:p>
            <a:p>
              <a:pPr algn="ctr"/>
              <a:r>
                <a:rPr lang="en-US" sz="2400" dirty="0">
                  <a:solidFill>
                    <a:srgbClr val="003470"/>
                  </a:solidFill>
                </a:rPr>
                <a:t>the </a:t>
              </a:r>
              <a:r>
                <a:rPr lang="en-US" sz="2400" b="1" dirty="0">
                  <a:solidFill>
                    <a:srgbClr val="003470"/>
                  </a:solidFill>
                </a:rPr>
                <a:t>iterative</a:t>
              </a:r>
              <a:r>
                <a:rPr lang="en-US" sz="2400" dirty="0">
                  <a:solidFill>
                    <a:srgbClr val="003470"/>
                  </a:solidFill>
                </a:rPr>
                <a:t> solution </a:t>
              </a:r>
            </a:p>
            <a:p>
              <a:pPr algn="ctr"/>
              <a:r>
                <a:rPr lang="en-US" sz="2400" dirty="0">
                  <a:solidFill>
                    <a:srgbClr val="003470"/>
                  </a:solidFill>
                </a:rPr>
                <a:t>feels cleaner</a:t>
              </a:r>
            </a:p>
          </p:txBody>
        </p:sp>
        <p:sp>
          <p:nvSpPr>
            <p:cNvPr id="13" name="Circular Arrow 12">
              <a:extLst>
                <a:ext uri="{FF2B5EF4-FFF2-40B4-BE49-F238E27FC236}">
                  <a16:creationId xmlns:a16="http://schemas.microsoft.com/office/drawing/2014/main" id="{ACDD5FB0-0453-E440-AB61-26C9FBF1C746}"/>
                </a:ext>
              </a:extLst>
            </p:cNvPr>
            <p:cNvSpPr/>
            <p:nvPr/>
          </p:nvSpPr>
          <p:spPr>
            <a:xfrm rot="16200000" flipV="1">
              <a:off x="1814337" y="1319429"/>
              <a:ext cx="1996134" cy="2005796"/>
            </a:xfrm>
            <a:prstGeom prst="circularArrow">
              <a:avLst>
                <a:gd name="adj1" fmla="val 1411"/>
                <a:gd name="adj2" fmla="val 1563058"/>
                <a:gd name="adj3" fmla="val 20880751"/>
                <a:gd name="adj4" fmla="val 17640596"/>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Tree>
    <p:extLst>
      <p:ext uri="{BB962C8B-B14F-4D97-AF65-F5344CB8AC3E}">
        <p14:creationId xmlns:p14="http://schemas.microsoft.com/office/powerpoint/2010/main" val="734668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10"/>
                                        </p:tgtEl>
                                        <p:attrNameLst>
                                          <p:attrName>style.opacity</p:attrName>
                                        </p:attrNameLst>
                                      </p:cBhvr>
                                      <p:to>
                                        <p:strVal val="0.25"/>
                                      </p:to>
                                    </p:set>
                                    <p:animEffect filter="image" prLst="opacity: 0.25">
                                      <p:cBhvr rctx="IE">
                                        <p:cTn id="7" dur="indefinite"/>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mph" presetSubtype="0" nodeType="clickEffect">
                                  <p:stCondLst>
                                    <p:cond delay="0"/>
                                  </p:stCondLst>
                                  <p:childTnLst>
                                    <p:set>
                                      <p:cBhvr>
                                        <p:cTn id="11" dur="indefinite"/>
                                        <p:tgtEl>
                                          <p:spTgt spid="9"/>
                                        </p:tgtEl>
                                        <p:attrNameLst>
                                          <p:attrName>style.opacity</p:attrName>
                                        </p:attrNameLst>
                                      </p:cBhvr>
                                      <p:to>
                                        <p:strVal val="0.25"/>
                                      </p:to>
                                    </p:set>
                                    <p:animEffect filter="image" prLst="opacity: 0.25">
                                      <p:cBhvr rctx="IE">
                                        <p:cTn id="12" dur="indefinite"/>
                                        <p:tgtEl>
                                          <p:spTgt spid="9"/>
                                        </p:tgtEl>
                                      </p:cBhvr>
                                    </p:animEffect>
                                  </p:childTnLst>
                                </p:cTn>
                              </p:par>
                              <p:par>
                                <p:cTn id="13" presetID="9" presetClass="emph" presetSubtype="0" nodeType="withEffect">
                                  <p:stCondLst>
                                    <p:cond delay="0"/>
                                  </p:stCondLst>
                                  <p:childTnLst>
                                    <p:set>
                                      <p:cBhvr>
                                        <p:cTn id="14" dur="indefinite"/>
                                        <p:tgtEl>
                                          <p:spTgt spid="10"/>
                                        </p:tgtEl>
                                        <p:attrNameLst>
                                          <p:attrName>style.opacity</p:attrName>
                                        </p:attrNameLst>
                                      </p:cBhvr>
                                      <p:to>
                                        <p:strVal val="1"/>
                                      </p:to>
                                    </p:set>
                                    <p:animEffect filter="image" prLst="opacity: 1">
                                      <p:cBhvr rctx="IE">
                                        <p:cTn id="15" dur="indefinite"/>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326CD-6682-A64C-8F6B-791C909DC14B}"/>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0DA85DB6-3306-7644-8FC0-F8B3E6E2AEE4}"/>
              </a:ext>
            </a:extLst>
          </p:cNvPr>
          <p:cNvSpPr>
            <a:spLocks noGrp="1"/>
          </p:cNvSpPr>
          <p:nvPr>
            <p:ph idx="1"/>
          </p:nvPr>
        </p:nvSpPr>
        <p:spPr/>
        <p:txBody>
          <a:bodyPr anchor="t">
            <a:normAutofit/>
          </a:bodyPr>
          <a:lstStyle/>
          <a:p>
            <a:pPr marL="0" indent="0" algn="ctr">
              <a:buNone/>
            </a:pPr>
            <a:r>
              <a:rPr lang="en-US" sz="2400" dirty="0"/>
              <a:t>How would you solve Tower of Hanoi </a:t>
            </a:r>
            <a:r>
              <a:rPr lang="en-US" sz="2400" b="1" dirty="0"/>
              <a:t>iteratively</a:t>
            </a:r>
            <a:r>
              <a:rPr lang="en-US" sz="2400" dirty="0"/>
              <a:t>?</a:t>
            </a:r>
          </a:p>
        </p:txBody>
      </p:sp>
      <p:pic>
        <p:nvPicPr>
          <p:cNvPr id="5" name="Content Placeholder 4">
            <a:extLst>
              <a:ext uri="{FF2B5EF4-FFF2-40B4-BE49-F238E27FC236}">
                <a16:creationId xmlns:a16="http://schemas.microsoft.com/office/drawing/2014/main" id="{C640FC51-598D-2C47-8F35-542061150860}"/>
              </a:ext>
            </a:extLst>
          </p:cNvPr>
          <p:cNvPicPr>
            <a:picLocks noChangeAspect="1"/>
          </p:cNvPicPr>
          <p:nvPr/>
        </p:nvPicPr>
        <p:blipFill rotWithShape="1">
          <a:blip r:embed="rId3"/>
          <a:srcRect l="8585" t="11947" r="19950" b="57077"/>
          <a:stretch/>
        </p:blipFill>
        <p:spPr>
          <a:xfrm>
            <a:off x="4398952" y="2031002"/>
            <a:ext cx="6255831" cy="1967382"/>
          </a:xfrm>
          <a:prstGeom prst="rect">
            <a:avLst/>
          </a:prstGeom>
        </p:spPr>
      </p:pic>
    </p:spTree>
    <p:extLst>
      <p:ext uri="{BB962C8B-B14F-4D97-AF65-F5344CB8AC3E}">
        <p14:creationId xmlns:p14="http://schemas.microsoft.com/office/powerpoint/2010/main" val="1547895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90AC6-BF83-6449-B8B6-739FD187F4F0}"/>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B1B0978F-9C7D-8B48-9B4A-6F3B3EE120B2}"/>
              </a:ext>
            </a:extLst>
          </p:cNvPr>
          <p:cNvSpPr>
            <a:spLocks noGrp="1"/>
          </p:cNvSpPr>
          <p:nvPr>
            <p:ph idx="1"/>
          </p:nvPr>
        </p:nvSpPr>
        <p:spPr/>
        <p:txBody>
          <a:bodyPr>
            <a:normAutofit/>
          </a:bodyPr>
          <a:lstStyle/>
          <a:p>
            <a:r>
              <a:rPr lang="en-US" dirty="0"/>
              <a:t>Tough problems, simple solutions</a:t>
            </a:r>
          </a:p>
          <a:p>
            <a:r>
              <a:rPr lang="en-US" dirty="0"/>
              <a:t>More Recursion &amp; Recursive Functions</a:t>
            </a:r>
          </a:p>
          <a:p>
            <a:pPr lvl="1"/>
            <a:r>
              <a:rPr lang="en-US" dirty="0"/>
              <a:t>Finding the Largest in a List</a:t>
            </a:r>
          </a:p>
          <a:p>
            <a:pPr lvl="1"/>
            <a:r>
              <a:rPr lang="en-US" dirty="0"/>
              <a:t>Finding the Smallest in a List</a:t>
            </a:r>
          </a:p>
          <a:p>
            <a:pPr lvl="1"/>
            <a:r>
              <a:rPr lang="en-US" dirty="0"/>
              <a:t>Traversing a Maze</a:t>
            </a:r>
          </a:p>
          <a:p>
            <a:pPr lvl="1"/>
            <a:r>
              <a:rPr lang="en-US" dirty="0"/>
              <a:t>Fractal Trees</a:t>
            </a:r>
          </a:p>
        </p:txBody>
      </p:sp>
    </p:spTree>
    <p:extLst>
      <p:ext uri="{BB962C8B-B14F-4D97-AF65-F5344CB8AC3E}">
        <p14:creationId xmlns:p14="http://schemas.microsoft.com/office/powerpoint/2010/main" val="42500952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0F06A-93AD-3B4C-9796-99D3036FBD5B}"/>
              </a:ext>
            </a:extLst>
          </p:cNvPr>
          <p:cNvSpPr>
            <a:spLocks noGrp="1"/>
          </p:cNvSpPr>
          <p:nvPr>
            <p:ph type="title"/>
          </p:nvPr>
        </p:nvSpPr>
        <p:spPr/>
        <p:txBody>
          <a:bodyPr/>
          <a:lstStyle/>
          <a:p>
            <a:r>
              <a:rPr lang="en-US" dirty="0"/>
              <a:t>More problems with recursive solutions</a:t>
            </a:r>
          </a:p>
        </p:txBody>
      </p:sp>
      <p:sp>
        <p:nvSpPr>
          <p:cNvPr id="3" name="Content Placeholder 2">
            <a:extLst>
              <a:ext uri="{FF2B5EF4-FFF2-40B4-BE49-F238E27FC236}">
                <a16:creationId xmlns:a16="http://schemas.microsoft.com/office/drawing/2014/main" id="{7D2DAB1C-8D53-E94A-8D21-939F050FE8A5}"/>
              </a:ext>
            </a:extLst>
          </p:cNvPr>
          <p:cNvSpPr>
            <a:spLocks noGrp="1"/>
          </p:cNvSpPr>
          <p:nvPr>
            <p:ph idx="1"/>
          </p:nvPr>
        </p:nvSpPr>
        <p:spPr>
          <a:xfrm>
            <a:off x="3660095" y="1600200"/>
            <a:ext cx="2950226" cy="4876800"/>
          </a:xfrm>
        </p:spPr>
        <p:txBody>
          <a:bodyPr/>
          <a:lstStyle/>
          <a:p>
            <a:pPr marL="0" indent="0" algn="ctr">
              <a:buNone/>
            </a:pPr>
            <a:endParaRPr lang="en-US" dirty="0"/>
          </a:p>
          <a:p>
            <a:pPr marL="0" indent="0" algn="ctr">
              <a:buNone/>
            </a:pPr>
            <a:r>
              <a:rPr lang="en-US" dirty="0"/>
              <a:t>15 minute </a:t>
            </a:r>
            <a:r>
              <a:rPr lang="en-US" sz="1800" dirty="0"/>
              <a:t>(non-programming) </a:t>
            </a:r>
            <a:r>
              <a:rPr lang="en-US" dirty="0"/>
              <a:t>Challenge:</a:t>
            </a:r>
          </a:p>
          <a:p>
            <a:pPr marL="0" indent="0" algn="ctr">
              <a:buNone/>
            </a:pPr>
            <a:endParaRPr lang="en-US" dirty="0"/>
          </a:p>
          <a:p>
            <a:pPr marL="0" indent="0" algn="ctr">
              <a:buNone/>
            </a:pPr>
            <a:r>
              <a:rPr lang="en-US" dirty="0"/>
              <a:t>How would you program a </a:t>
            </a:r>
            <a:r>
              <a:rPr lang="en-US" b="1" dirty="0"/>
              <a:t>robot</a:t>
            </a:r>
            <a:r>
              <a:rPr lang="en-US" dirty="0"/>
              <a:t> to </a:t>
            </a:r>
            <a:r>
              <a:rPr lang="en-US" b="1" dirty="0"/>
              <a:t>solve a maze</a:t>
            </a:r>
            <a:r>
              <a:rPr lang="en-US" dirty="0"/>
              <a:t>?</a:t>
            </a:r>
          </a:p>
        </p:txBody>
      </p:sp>
      <p:pic>
        <p:nvPicPr>
          <p:cNvPr id="6" name="Picture 5">
            <a:extLst>
              <a:ext uri="{FF2B5EF4-FFF2-40B4-BE49-F238E27FC236}">
                <a16:creationId xmlns:a16="http://schemas.microsoft.com/office/drawing/2014/main" id="{99F637D1-3BDC-BF45-B407-57246ACF90C3}"/>
              </a:ext>
            </a:extLst>
          </p:cNvPr>
          <p:cNvPicPr>
            <a:picLocks noChangeAspect="1"/>
          </p:cNvPicPr>
          <p:nvPr/>
        </p:nvPicPr>
        <p:blipFill rotWithShape="1">
          <a:blip r:embed="rId3"/>
          <a:srcRect b="3981"/>
          <a:stretch/>
        </p:blipFill>
        <p:spPr>
          <a:xfrm>
            <a:off x="6610321" y="1430481"/>
            <a:ext cx="5300158" cy="4845629"/>
          </a:xfrm>
          <a:prstGeom prst="rect">
            <a:avLst/>
          </a:prstGeom>
        </p:spPr>
      </p:pic>
      <p:pic>
        <p:nvPicPr>
          <p:cNvPr id="7" name="Picture 6">
            <a:extLst>
              <a:ext uri="{FF2B5EF4-FFF2-40B4-BE49-F238E27FC236}">
                <a16:creationId xmlns:a16="http://schemas.microsoft.com/office/drawing/2014/main" id="{DC58748B-45E7-C74C-937C-F261E469515C}"/>
              </a:ext>
            </a:extLst>
          </p:cNvPr>
          <p:cNvPicPr>
            <a:picLocks noChangeAspect="1"/>
          </p:cNvPicPr>
          <p:nvPr/>
        </p:nvPicPr>
        <p:blipFill>
          <a:blip r:embed="rId4"/>
          <a:stretch>
            <a:fillRect/>
          </a:stretch>
        </p:blipFill>
        <p:spPr>
          <a:xfrm>
            <a:off x="8675668" y="5427519"/>
            <a:ext cx="1169464" cy="1387764"/>
          </a:xfrm>
          <a:prstGeom prst="rect">
            <a:avLst/>
          </a:prstGeom>
        </p:spPr>
      </p:pic>
    </p:spTree>
    <p:extLst>
      <p:ext uri="{BB962C8B-B14F-4D97-AF65-F5344CB8AC3E}">
        <p14:creationId xmlns:p14="http://schemas.microsoft.com/office/powerpoint/2010/main" val="5677878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1B809-D880-A245-860C-CDD37C9295E3}"/>
              </a:ext>
            </a:extLst>
          </p:cNvPr>
          <p:cNvSpPr>
            <a:spLocks noGrp="1"/>
          </p:cNvSpPr>
          <p:nvPr>
            <p:ph type="title"/>
          </p:nvPr>
        </p:nvSpPr>
        <p:spPr/>
        <p:txBody>
          <a:bodyPr/>
          <a:lstStyle/>
          <a:p>
            <a:r>
              <a:rPr lang="en-US" dirty="0"/>
              <a:t>A recursive solution</a:t>
            </a:r>
          </a:p>
        </p:txBody>
      </p:sp>
      <p:sp>
        <p:nvSpPr>
          <p:cNvPr id="3" name="Content Placeholder 2">
            <a:extLst>
              <a:ext uri="{FF2B5EF4-FFF2-40B4-BE49-F238E27FC236}">
                <a16:creationId xmlns:a16="http://schemas.microsoft.com/office/drawing/2014/main" id="{6594F46C-7C67-E94E-AA26-5058DA522ADB}"/>
              </a:ext>
            </a:extLst>
          </p:cNvPr>
          <p:cNvSpPr>
            <a:spLocks noGrp="1"/>
          </p:cNvSpPr>
          <p:nvPr>
            <p:ph idx="1"/>
          </p:nvPr>
        </p:nvSpPr>
        <p:spPr>
          <a:xfrm>
            <a:off x="3522445" y="848220"/>
            <a:ext cx="8416636" cy="4876800"/>
          </a:xfrm>
        </p:spPr>
        <p:txBody>
          <a:bodyPr>
            <a:normAutofit/>
          </a:bodyPr>
          <a:lstStyle/>
          <a:p>
            <a:pPr marL="457200" indent="-457200">
              <a:buFont typeface="+mj-lt"/>
              <a:buAutoNum type="arabicPeriod"/>
            </a:pPr>
            <a:r>
              <a:rPr lang="en-US" sz="2400" dirty="0"/>
              <a:t>Mark your current location as </a:t>
            </a:r>
            <a:r>
              <a:rPr lang="en-US" sz="2400" b="1" dirty="0"/>
              <a:t>visited</a:t>
            </a:r>
          </a:p>
          <a:p>
            <a:pPr marL="457200" indent="-457200">
              <a:buFont typeface="+mj-lt"/>
              <a:buAutoNum type="arabicPeriod"/>
            </a:pPr>
            <a:r>
              <a:rPr lang="en-US" sz="2400" dirty="0"/>
              <a:t>If you’re at the </a:t>
            </a:r>
            <a:r>
              <a:rPr lang="en-US" sz="2400" b="1" dirty="0"/>
              <a:t>end</a:t>
            </a:r>
            <a:r>
              <a:rPr lang="en-US" sz="2400" dirty="0"/>
              <a:t>, you’re done!</a:t>
            </a:r>
          </a:p>
          <a:p>
            <a:pPr marL="457200" indent="-457200">
              <a:buFont typeface="+mj-lt"/>
              <a:buAutoNum type="arabicPeriod"/>
            </a:pPr>
            <a:r>
              <a:rPr lang="en-US" sz="2400" dirty="0">
                <a:latin typeface="Arial" panose="020B0604020202020204" pitchFamily="34" charset="0"/>
                <a:cs typeface="Arial" panose="020B0604020202020204" pitchFamily="34" charset="0"/>
              </a:rPr>
              <a:t>If not:</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NORTH, solve maze. If not solved, go back and:</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SOUTH, solve maze. If not solved, go back and:</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EAST, solve maze. If not solved, go back and:</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WEST, solve maze. If not solved, NO SOLUTION</a:t>
            </a:r>
          </a:p>
          <a:p>
            <a:pPr marL="731520" lvl="1" indent="-457200">
              <a:buFont typeface="+mj-lt"/>
              <a:buAutoNum type="alphaLcPeriod"/>
            </a:pPr>
            <a:endParaRPr lang="en-US" sz="20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08D0879F-D864-8542-BD99-81AAD555AF7B}"/>
              </a:ext>
            </a:extLst>
          </p:cNvPr>
          <p:cNvPicPr>
            <a:picLocks noChangeAspect="1"/>
          </p:cNvPicPr>
          <p:nvPr/>
        </p:nvPicPr>
        <p:blipFill>
          <a:blip r:embed="rId3"/>
          <a:stretch>
            <a:fillRect/>
          </a:stretch>
        </p:blipFill>
        <p:spPr>
          <a:xfrm>
            <a:off x="5264728" y="4800600"/>
            <a:ext cx="1573229" cy="1866899"/>
          </a:xfrm>
          <a:prstGeom prst="rect">
            <a:avLst/>
          </a:prstGeom>
        </p:spPr>
      </p:pic>
    </p:spTree>
    <p:extLst>
      <p:ext uri="{BB962C8B-B14F-4D97-AF65-F5344CB8AC3E}">
        <p14:creationId xmlns:p14="http://schemas.microsoft.com/office/powerpoint/2010/main" val="7444777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1B809-D880-A245-860C-CDD37C9295E3}"/>
              </a:ext>
            </a:extLst>
          </p:cNvPr>
          <p:cNvSpPr>
            <a:spLocks noGrp="1"/>
          </p:cNvSpPr>
          <p:nvPr>
            <p:ph type="title"/>
          </p:nvPr>
        </p:nvSpPr>
        <p:spPr/>
        <p:txBody>
          <a:bodyPr/>
          <a:lstStyle/>
          <a:p>
            <a:r>
              <a:rPr lang="en-US" dirty="0"/>
              <a:t>Clever recursion allows backtracking!</a:t>
            </a:r>
          </a:p>
        </p:txBody>
      </p:sp>
      <p:sp>
        <p:nvSpPr>
          <p:cNvPr id="3" name="Content Placeholder 2">
            <a:extLst>
              <a:ext uri="{FF2B5EF4-FFF2-40B4-BE49-F238E27FC236}">
                <a16:creationId xmlns:a16="http://schemas.microsoft.com/office/drawing/2014/main" id="{6594F46C-7C67-E94E-AA26-5058DA522ADB}"/>
              </a:ext>
            </a:extLst>
          </p:cNvPr>
          <p:cNvSpPr>
            <a:spLocks noGrp="1"/>
          </p:cNvSpPr>
          <p:nvPr>
            <p:ph idx="1"/>
          </p:nvPr>
        </p:nvSpPr>
        <p:spPr>
          <a:xfrm>
            <a:off x="3460099" y="1123837"/>
            <a:ext cx="8478982" cy="4876800"/>
          </a:xfrm>
        </p:spPr>
        <p:txBody>
          <a:bodyPr>
            <a:normAutofit/>
          </a:bodyPr>
          <a:lstStyle/>
          <a:p>
            <a:pPr marL="457200" indent="-457200">
              <a:buFont typeface="+mj-lt"/>
              <a:buAutoNum type="arabicPeriod"/>
            </a:pPr>
            <a:r>
              <a:rPr lang="en-US" sz="2400" dirty="0">
                <a:solidFill>
                  <a:schemeClr val="bg1">
                    <a:lumMod val="65000"/>
                  </a:schemeClr>
                </a:solidFill>
              </a:rPr>
              <a:t>Mark your current location as </a:t>
            </a:r>
            <a:r>
              <a:rPr lang="en-US" sz="2400" b="1" dirty="0">
                <a:solidFill>
                  <a:schemeClr val="bg1">
                    <a:lumMod val="65000"/>
                  </a:schemeClr>
                </a:solidFill>
              </a:rPr>
              <a:t>visited</a:t>
            </a:r>
          </a:p>
          <a:p>
            <a:pPr marL="457200" indent="-457200">
              <a:buFont typeface="+mj-lt"/>
              <a:buAutoNum type="arabicPeriod"/>
            </a:pPr>
            <a:r>
              <a:rPr lang="en-US" sz="2400" dirty="0">
                <a:solidFill>
                  <a:schemeClr val="bg1">
                    <a:lumMod val="65000"/>
                  </a:schemeClr>
                </a:solidFill>
              </a:rPr>
              <a:t>If you’re at the </a:t>
            </a:r>
            <a:r>
              <a:rPr lang="en-US" sz="2400" b="1" dirty="0">
                <a:solidFill>
                  <a:schemeClr val="bg1">
                    <a:lumMod val="65000"/>
                  </a:schemeClr>
                </a:solidFill>
              </a:rPr>
              <a:t>end</a:t>
            </a:r>
            <a:r>
              <a:rPr lang="en-US" sz="2400" dirty="0">
                <a:solidFill>
                  <a:schemeClr val="bg1">
                    <a:lumMod val="65000"/>
                  </a:schemeClr>
                </a:solidFill>
              </a:rPr>
              <a:t>, you’re done!</a:t>
            </a:r>
          </a:p>
          <a:p>
            <a:pPr marL="457200" indent="-457200">
              <a:buFont typeface="+mj-lt"/>
              <a:buAutoNum type="arabicPeriod"/>
            </a:pPr>
            <a:r>
              <a:rPr lang="en-US" sz="2400" dirty="0">
                <a:solidFill>
                  <a:schemeClr val="bg1">
                    <a:lumMod val="65000"/>
                  </a:schemeClr>
                </a:solidFill>
                <a:latin typeface="Arial" panose="020B0604020202020204" pitchFamily="34" charset="0"/>
                <a:cs typeface="Arial" panose="020B0604020202020204" pitchFamily="34" charset="0"/>
              </a:rPr>
              <a:t>If not:</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NORTH, solve maze. If not solved, </a:t>
            </a:r>
            <a:r>
              <a:rPr lang="en-US" sz="2000" dirty="0">
                <a:effectLst>
                  <a:glow rad="101600">
                    <a:srgbClr val="FFC000">
                      <a:alpha val="60000"/>
                    </a:srgbClr>
                  </a:glow>
                </a:effectLst>
                <a:latin typeface="Arial" panose="020B0604020202020204" pitchFamily="34" charset="0"/>
                <a:cs typeface="Arial" panose="020B0604020202020204" pitchFamily="34" charset="0"/>
              </a:rPr>
              <a:t>go back </a:t>
            </a:r>
            <a:r>
              <a:rPr lang="en-US" sz="2000" dirty="0">
                <a:solidFill>
                  <a:schemeClr val="bg1">
                    <a:lumMod val="65000"/>
                  </a:schemeClr>
                </a:solidFill>
                <a:latin typeface="Arial" panose="020B0604020202020204" pitchFamily="34" charset="0"/>
                <a:cs typeface="Arial" panose="020B0604020202020204" pitchFamily="34" charset="0"/>
              </a:rPr>
              <a:t>and:</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SOUTH, solve maze. If not solved, </a:t>
            </a:r>
            <a:r>
              <a:rPr lang="en-US" sz="2000" dirty="0">
                <a:effectLst>
                  <a:glow rad="101600">
                    <a:srgbClr val="FFC000">
                      <a:alpha val="60000"/>
                    </a:srgbClr>
                  </a:glow>
                </a:effectLst>
                <a:latin typeface="Arial" panose="020B0604020202020204" pitchFamily="34" charset="0"/>
                <a:cs typeface="Arial" panose="020B0604020202020204" pitchFamily="34" charset="0"/>
              </a:rPr>
              <a:t>go back </a:t>
            </a:r>
            <a:r>
              <a:rPr lang="en-US" sz="2000" dirty="0">
                <a:solidFill>
                  <a:schemeClr val="bg1">
                    <a:lumMod val="65000"/>
                  </a:schemeClr>
                </a:solidFill>
                <a:latin typeface="Arial" panose="020B0604020202020204" pitchFamily="34" charset="0"/>
                <a:cs typeface="Arial" panose="020B0604020202020204" pitchFamily="34" charset="0"/>
              </a:rPr>
              <a:t>and:</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EAST, solve maze. If not solved, </a:t>
            </a:r>
            <a:r>
              <a:rPr lang="en-US" sz="2000" dirty="0">
                <a:effectLst>
                  <a:glow rad="101600">
                    <a:srgbClr val="FFC000">
                      <a:alpha val="60000"/>
                    </a:srgbClr>
                  </a:glow>
                </a:effectLst>
                <a:latin typeface="Arial" panose="020B0604020202020204" pitchFamily="34" charset="0"/>
                <a:cs typeface="Arial" panose="020B0604020202020204" pitchFamily="34" charset="0"/>
              </a:rPr>
              <a:t>go back </a:t>
            </a:r>
            <a:r>
              <a:rPr lang="en-US" sz="2000" dirty="0">
                <a:solidFill>
                  <a:schemeClr val="bg1">
                    <a:lumMod val="65000"/>
                  </a:schemeClr>
                </a:solidFill>
                <a:latin typeface="Arial" panose="020B0604020202020204" pitchFamily="34" charset="0"/>
                <a:cs typeface="Arial" panose="020B0604020202020204" pitchFamily="34" charset="0"/>
              </a:rPr>
              <a:t>and:</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WEST, solve maze. If not solved, NO SOLUTION</a:t>
            </a:r>
          </a:p>
          <a:p>
            <a:pPr marL="731520" lvl="1" indent="-457200">
              <a:buFont typeface="+mj-lt"/>
              <a:buAutoNum type="alphaLcPeriod"/>
            </a:pPr>
            <a:endParaRPr lang="en-US" sz="2000" dirty="0">
              <a:solidFill>
                <a:schemeClr val="bg1">
                  <a:lumMod val="65000"/>
                </a:schemeClr>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08D0879F-D864-8542-BD99-81AAD555AF7B}"/>
              </a:ext>
            </a:extLst>
          </p:cNvPr>
          <p:cNvPicPr>
            <a:picLocks noChangeAspect="1"/>
          </p:cNvPicPr>
          <p:nvPr/>
        </p:nvPicPr>
        <p:blipFill>
          <a:blip r:embed="rId3"/>
          <a:stretch>
            <a:fillRect/>
          </a:stretch>
        </p:blipFill>
        <p:spPr>
          <a:xfrm>
            <a:off x="5264728" y="4800600"/>
            <a:ext cx="1573229" cy="1866899"/>
          </a:xfrm>
          <a:prstGeom prst="rect">
            <a:avLst/>
          </a:prstGeom>
        </p:spPr>
      </p:pic>
    </p:spTree>
    <p:extLst>
      <p:ext uri="{BB962C8B-B14F-4D97-AF65-F5344CB8AC3E}">
        <p14:creationId xmlns:p14="http://schemas.microsoft.com/office/powerpoint/2010/main" val="80428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00E40-8395-3647-8B9C-DD060A39A3CD}"/>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F0A36C09-67E6-BB48-A7F4-11A2E5D65D8F}"/>
              </a:ext>
            </a:extLst>
          </p:cNvPr>
          <p:cNvSpPr>
            <a:spLocks noGrp="1"/>
          </p:cNvSpPr>
          <p:nvPr>
            <p:ph idx="1"/>
          </p:nvPr>
        </p:nvSpPr>
        <p:spPr/>
        <p:txBody>
          <a:bodyPr>
            <a:normAutofit/>
          </a:bodyPr>
          <a:lstStyle/>
          <a:p>
            <a:pPr marL="0" indent="0" algn="ctr">
              <a:buNone/>
            </a:pPr>
            <a:r>
              <a:rPr lang="en-US" sz="2800" dirty="0"/>
              <a:t>What is the </a:t>
            </a:r>
          </a:p>
          <a:p>
            <a:pPr marL="0" indent="0" algn="ctr">
              <a:buNone/>
            </a:pPr>
            <a:r>
              <a:rPr lang="en-US" sz="2800" b="1" dirty="0"/>
              <a:t>most confusing thing </a:t>
            </a:r>
          </a:p>
          <a:p>
            <a:pPr marL="0" indent="0" algn="ctr">
              <a:buNone/>
            </a:pPr>
            <a:r>
              <a:rPr lang="en-US" sz="2800" dirty="0"/>
              <a:t>about recursion?</a:t>
            </a:r>
          </a:p>
        </p:txBody>
      </p:sp>
    </p:spTree>
    <p:extLst>
      <p:ext uri="{BB962C8B-B14F-4D97-AF65-F5344CB8AC3E}">
        <p14:creationId xmlns:p14="http://schemas.microsoft.com/office/powerpoint/2010/main" val="149253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E0882-2A44-A446-9D3E-B109CE663D94}"/>
              </a:ext>
            </a:extLst>
          </p:cNvPr>
          <p:cNvSpPr>
            <a:spLocks noGrp="1"/>
          </p:cNvSpPr>
          <p:nvPr>
            <p:ph type="title"/>
          </p:nvPr>
        </p:nvSpPr>
        <p:spPr/>
        <p:txBody>
          <a:bodyPr/>
          <a:lstStyle/>
          <a:p>
            <a:r>
              <a:rPr lang="en-US" dirty="0"/>
              <a:t>Basic structure of a recursive algorithm</a:t>
            </a:r>
          </a:p>
        </p:txBody>
      </p:sp>
      <p:sp>
        <p:nvSpPr>
          <p:cNvPr id="3" name="Content Placeholder 2">
            <a:extLst>
              <a:ext uri="{FF2B5EF4-FFF2-40B4-BE49-F238E27FC236}">
                <a16:creationId xmlns:a16="http://schemas.microsoft.com/office/drawing/2014/main" id="{51ECEBB0-60E0-8941-9E28-87B1D12708D1}"/>
              </a:ext>
            </a:extLst>
          </p:cNvPr>
          <p:cNvSpPr>
            <a:spLocks noGrp="1"/>
          </p:cNvSpPr>
          <p:nvPr>
            <p:ph idx="1"/>
          </p:nvPr>
        </p:nvSpPr>
        <p:spPr/>
        <p:txBody>
          <a:bodyPr>
            <a:normAutofit/>
          </a:bodyPr>
          <a:lstStyle/>
          <a:p>
            <a:r>
              <a:rPr lang="en-US" sz="2400" b="1" dirty="0"/>
              <a:t>A base case</a:t>
            </a:r>
            <a:r>
              <a:rPr lang="en-US" sz="2400" dirty="0"/>
              <a:t>: what to do in the simplest possible case (i.e. when you have a single disk)</a:t>
            </a:r>
          </a:p>
          <a:p>
            <a:r>
              <a:rPr lang="en-US" sz="2400" b="1" dirty="0"/>
              <a:t>A recursive step</a:t>
            </a:r>
            <a:r>
              <a:rPr lang="en-US" sz="2400" dirty="0"/>
              <a:t>: break the original problem into one or more smaller problems, and solve that (saving the intermediate result)</a:t>
            </a:r>
          </a:p>
        </p:txBody>
      </p:sp>
    </p:spTree>
    <p:extLst>
      <p:ext uri="{BB962C8B-B14F-4D97-AF65-F5344CB8AC3E}">
        <p14:creationId xmlns:p14="http://schemas.microsoft.com/office/powerpoint/2010/main" val="5273927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76182-16CD-9C43-A8C3-E5ACE08F044D}"/>
              </a:ext>
            </a:extLst>
          </p:cNvPr>
          <p:cNvSpPr>
            <a:spLocks noGrp="1"/>
          </p:cNvSpPr>
          <p:nvPr>
            <p:ph type="title"/>
          </p:nvPr>
        </p:nvSpPr>
        <p:spPr/>
        <p:txBody>
          <a:bodyPr/>
          <a:lstStyle/>
          <a:p>
            <a:r>
              <a:rPr lang="en-US" dirty="0"/>
              <a:t>Recursion themes</a:t>
            </a:r>
          </a:p>
        </p:txBody>
      </p:sp>
      <p:sp>
        <p:nvSpPr>
          <p:cNvPr id="3" name="Content Placeholder 2">
            <a:extLst>
              <a:ext uri="{FF2B5EF4-FFF2-40B4-BE49-F238E27FC236}">
                <a16:creationId xmlns:a16="http://schemas.microsoft.com/office/drawing/2014/main" id="{FC2F93BE-1CD5-6347-A610-A3BBA3A80A75}"/>
              </a:ext>
            </a:extLst>
          </p:cNvPr>
          <p:cNvSpPr>
            <a:spLocks noGrp="1"/>
          </p:cNvSpPr>
          <p:nvPr>
            <p:ph idx="1"/>
          </p:nvPr>
        </p:nvSpPr>
        <p:spPr/>
        <p:txBody>
          <a:bodyPr>
            <a:normAutofit/>
          </a:bodyPr>
          <a:lstStyle/>
          <a:p>
            <a:r>
              <a:rPr lang="en-US" sz="2400" dirty="0"/>
              <a:t>“Looping </a:t>
            </a:r>
            <a:r>
              <a:rPr lang="en-US" sz="2400" b="1" dirty="0"/>
              <a:t>without a loop</a:t>
            </a:r>
            <a:r>
              <a:rPr lang="en-US" sz="2400" dirty="0"/>
              <a:t>”</a:t>
            </a:r>
          </a:p>
          <a:p>
            <a:r>
              <a:rPr lang="en-US" sz="2400" dirty="0"/>
              <a:t>“A function that </a:t>
            </a:r>
            <a:r>
              <a:rPr lang="en-US" sz="2400" b="1" dirty="0"/>
              <a:t>calls itself </a:t>
            </a:r>
            <a:r>
              <a:rPr lang="en-US" sz="2400" dirty="0"/>
              <a:t>as part of its definition”</a:t>
            </a:r>
          </a:p>
          <a:p>
            <a:r>
              <a:rPr lang="en-US" sz="2400" dirty="0"/>
              <a:t>“Solving a problem by solving </a:t>
            </a:r>
            <a:r>
              <a:rPr lang="en-US" sz="2400" b="1" dirty="0"/>
              <a:t>smaller instances</a:t>
            </a:r>
            <a:r>
              <a:rPr lang="en-US" sz="2400" dirty="0"/>
              <a:t>”</a:t>
            </a:r>
          </a:p>
          <a:p>
            <a:r>
              <a:rPr lang="en-US" sz="2400" dirty="0"/>
              <a:t>Key components of all three:</a:t>
            </a:r>
          </a:p>
          <a:p>
            <a:pPr lvl="1"/>
            <a:r>
              <a:rPr lang="en-US" sz="2000" dirty="0"/>
              <a:t>a recursive step (i.e. knowing when to split)</a:t>
            </a:r>
          </a:p>
          <a:p>
            <a:pPr lvl="1"/>
            <a:r>
              <a:rPr lang="en-US" sz="2000" dirty="0"/>
              <a:t>a “base case” (i.e. knowing when to stop)</a:t>
            </a:r>
          </a:p>
        </p:txBody>
      </p:sp>
    </p:spTree>
    <p:extLst>
      <p:ext uri="{BB962C8B-B14F-4D97-AF65-F5344CB8AC3E}">
        <p14:creationId xmlns:p14="http://schemas.microsoft.com/office/powerpoint/2010/main" val="594639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0" end="0"/>
                                            </p:txEl>
                                          </p:spTgt>
                                        </p:tgtEl>
                                        <p:attrNameLst>
                                          <p:attrName>ppt_c</p:attrName>
                                        </p:attrNameLst>
                                      </p:cBhvr>
                                      <p:to>
                                        <a:schemeClr val="accent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 end="1"/>
                                            </p:txEl>
                                          </p:spTgt>
                                        </p:tgtEl>
                                        <p:attrNameLst>
                                          <p:attrName>ppt_c</p:attrName>
                                        </p:attrNameLst>
                                      </p:cBhvr>
                                      <p:to>
                                        <a:schemeClr val="accent1"/>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chemeClr val="accent1"/>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51621-A096-1340-9051-78EC162A323E}"/>
              </a:ext>
            </a:extLst>
          </p:cNvPr>
          <p:cNvSpPr>
            <a:spLocks noGrp="1"/>
          </p:cNvSpPr>
          <p:nvPr>
            <p:ph type="title"/>
          </p:nvPr>
        </p:nvSpPr>
        <p:spPr/>
        <p:txBody>
          <a:bodyPr/>
          <a:lstStyle/>
          <a:p>
            <a:r>
              <a:rPr lang="en-US" dirty="0"/>
              <a:t>Recap: recursive functions (Hanoi)</a:t>
            </a:r>
          </a:p>
        </p:txBody>
      </p:sp>
      <p:pic>
        <p:nvPicPr>
          <p:cNvPr id="5" name="Content Placeholder 4">
            <a:extLst>
              <a:ext uri="{FF2B5EF4-FFF2-40B4-BE49-F238E27FC236}">
                <a16:creationId xmlns:a16="http://schemas.microsoft.com/office/drawing/2014/main" id="{BEEDD058-F29D-5040-8139-9F202FED6AFA}"/>
              </a:ext>
            </a:extLst>
          </p:cNvPr>
          <p:cNvPicPr>
            <a:picLocks noGrp="1" noChangeAspect="1"/>
          </p:cNvPicPr>
          <p:nvPr>
            <p:ph idx="1"/>
          </p:nvPr>
        </p:nvPicPr>
        <p:blipFill>
          <a:blip r:embed="rId2"/>
          <a:stretch>
            <a:fillRect/>
          </a:stretch>
        </p:blipFill>
        <p:spPr>
          <a:xfrm>
            <a:off x="3405266" y="723334"/>
            <a:ext cx="8229599" cy="5970964"/>
          </a:xfrm>
        </p:spPr>
      </p:pic>
    </p:spTree>
    <p:extLst>
      <p:ext uri="{BB962C8B-B14F-4D97-AF65-F5344CB8AC3E}">
        <p14:creationId xmlns:p14="http://schemas.microsoft.com/office/powerpoint/2010/main" val="1872969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51621-A096-1340-9051-78EC162A323E}"/>
              </a:ext>
            </a:extLst>
          </p:cNvPr>
          <p:cNvSpPr>
            <a:spLocks noGrp="1"/>
          </p:cNvSpPr>
          <p:nvPr>
            <p:ph type="title"/>
          </p:nvPr>
        </p:nvSpPr>
        <p:spPr/>
        <p:txBody>
          <a:bodyPr/>
          <a:lstStyle/>
          <a:p>
            <a:r>
              <a:rPr lang="en-US" dirty="0"/>
              <a:t>Recap: recursive functions (Hanoi)</a:t>
            </a:r>
          </a:p>
        </p:txBody>
      </p:sp>
      <p:pic>
        <p:nvPicPr>
          <p:cNvPr id="5" name="Content Placeholder 4">
            <a:extLst>
              <a:ext uri="{FF2B5EF4-FFF2-40B4-BE49-F238E27FC236}">
                <a16:creationId xmlns:a16="http://schemas.microsoft.com/office/drawing/2014/main" id="{BEEDD058-F29D-5040-8139-9F202FED6AFA}"/>
              </a:ext>
            </a:extLst>
          </p:cNvPr>
          <p:cNvPicPr>
            <a:picLocks noGrp="1" noChangeAspect="1"/>
          </p:cNvPicPr>
          <p:nvPr>
            <p:ph idx="1"/>
          </p:nvPr>
        </p:nvPicPr>
        <p:blipFill>
          <a:blip r:embed="rId2">
            <a:alphaModFix amt="50000"/>
            <a:extLst>
              <a:ext uri="{BEBA8EAE-BF5A-486C-A8C5-ECC9F3942E4B}">
                <a14:imgProps xmlns:a14="http://schemas.microsoft.com/office/drawing/2010/main">
                  <a14:imgLayer>
                    <a14:imgEffect>
                      <a14:saturation sat="0"/>
                    </a14:imgEffect>
                  </a14:imgLayer>
                </a14:imgProps>
              </a:ext>
            </a:extLst>
          </a:blip>
          <a:stretch>
            <a:fillRect/>
          </a:stretch>
        </p:blipFill>
        <p:spPr>
          <a:xfrm>
            <a:off x="3450237" y="618403"/>
            <a:ext cx="8229599" cy="5970964"/>
          </a:xfrm>
        </p:spPr>
      </p:pic>
      <p:pic>
        <p:nvPicPr>
          <p:cNvPr id="4" name="Content Placeholder 4">
            <a:extLst>
              <a:ext uri="{FF2B5EF4-FFF2-40B4-BE49-F238E27FC236}">
                <a16:creationId xmlns:a16="http://schemas.microsoft.com/office/drawing/2014/main" id="{04DF9D05-A97A-FD44-A9DD-9CB38E613486}"/>
              </a:ext>
            </a:extLst>
          </p:cNvPr>
          <p:cNvPicPr>
            <a:picLocks noChangeAspect="1"/>
          </p:cNvPicPr>
          <p:nvPr/>
        </p:nvPicPr>
        <p:blipFill rotWithShape="1">
          <a:blip r:embed="rId3">
            <a:clrChange>
              <a:clrFrom>
                <a:srgbClr val="FFFFFF"/>
              </a:clrFrom>
              <a:clrTo>
                <a:srgbClr val="FFFFFF">
                  <a:alpha val="0"/>
                </a:srgbClr>
              </a:clrTo>
            </a:clrChange>
          </a:blip>
          <a:srcRect l="16160" t="11946" r="31390" b="82688"/>
          <a:stretch/>
        </p:blipFill>
        <p:spPr>
          <a:xfrm>
            <a:off x="4780272" y="1331739"/>
            <a:ext cx="4316244" cy="320398"/>
          </a:xfrm>
          <a:prstGeom prst="rect">
            <a:avLst/>
          </a:prstGeom>
          <a:effectLst>
            <a:glow rad="101600">
              <a:srgbClr val="FFC000">
                <a:alpha val="60000"/>
              </a:srgbClr>
            </a:glow>
          </a:effectLst>
        </p:spPr>
      </p:pic>
      <p:pic>
        <p:nvPicPr>
          <p:cNvPr id="6" name="Content Placeholder 4">
            <a:extLst>
              <a:ext uri="{FF2B5EF4-FFF2-40B4-BE49-F238E27FC236}">
                <a16:creationId xmlns:a16="http://schemas.microsoft.com/office/drawing/2014/main" id="{07AEA6A7-BB48-CD4B-BB45-58FC70519914}"/>
              </a:ext>
            </a:extLst>
          </p:cNvPr>
          <p:cNvPicPr>
            <a:picLocks noChangeAspect="1"/>
          </p:cNvPicPr>
          <p:nvPr/>
        </p:nvPicPr>
        <p:blipFill rotWithShape="1">
          <a:blip r:embed="rId3">
            <a:clrChange>
              <a:clrFrom>
                <a:srgbClr val="FFFFFF"/>
              </a:clrFrom>
              <a:clrTo>
                <a:srgbClr val="FFFFFF">
                  <a:alpha val="0"/>
                </a:srgbClr>
              </a:clrTo>
            </a:clrChange>
          </a:blip>
          <a:srcRect l="23484" t="23711" r="21440" b="70929"/>
          <a:stretch/>
        </p:blipFill>
        <p:spPr>
          <a:xfrm>
            <a:off x="5382945" y="2034165"/>
            <a:ext cx="4532604" cy="320041"/>
          </a:xfrm>
          <a:prstGeom prst="rect">
            <a:avLst/>
          </a:prstGeom>
          <a:effectLst>
            <a:glow rad="101600">
              <a:srgbClr val="FFC000">
                <a:alpha val="60000"/>
              </a:srgbClr>
            </a:glow>
          </a:effectLst>
        </p:spPr>
      </p:pic>
      <p:pic>
        <p:nvPicPr>
          <p:cNvPr id="7" name="Content Placeholder 4">
            <a:extLst>
              <a:ext uri="{FF2B5EF4-FFF2-40B4-BE49-F238E27FC236}">
                <a16:creationId xmlns:a16="http://schemas.microsoft.com/office/drawing/2014/main" id="{F72DAA8A-C7CB-6B49-B96C-7C9C187A39BD}"/>
              </a:ext>
            </a:extLst>
          </p:cNvPr>
          <p:cNvPicPr>
            <a:picLocks noChangeAspect="1"/>
          </p:cNvPicPr>
          <p:nvPr/>
        </p:nvPicPr>
        <p:blipFill rotWithShape="1">
          <a:blip r:embed="rId3">
            <a:clrChange>
              <a:clrFrom>
                <a:srgbClr val="FFFFFF"/>
              </a:clrFrom>
              <a:clrTo>
                <a:srgbClr val="FFFFFF">
                  <a:alpha val="0"/>
                </a:srgbClr>
              </a:clrTo>
            </a:clrChange>
          </a:blip>
          <a:srcRect l="23484" t="36191" r="21440" b="58772"/>
          <a:stretch/>
        </p:blipFill>
        <p:spPr>
          <a:xfrm>
            <a:off x="5382945" y="2779367"/>
            <a:ext cx="4532604" cy="300782"/>
          </a:xfrm>
          <a:prstGeom prst="rect">
            <a:avLst/>
          </a:prstGeom>
          <a:effectLst>
            <a:glow rad="101600">
              <a:srgbClr val="FFC000">
                <a:alpha val="60000"/>
              </a:srgbClr>
            </a:glow>
          </a:effectLst>
        </p:spPr>
      </p:pic>
    </p:spTree>
    <p:extLst>
      <p:ext uri="{BB962C8B-B14F-4D97-AF65-F5344CB8AC3E}">
        <p14:creationId xmlns:p14="http://schemas.microsoft.com/office/powerpoint/2010/main" val="1185895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00E40-8395-3647-8B9C-DD060A39A3CD}"/>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F0A36C09-67E6-BB48-A7F4-11A2E5D65D8F}"/>
              </a:ext>
            </a:extLst>
          </p:cNvPr>
          <p:cNvSpPr>
            <a:spLocks noGrp="1"/>
          </p:cNvSpPr>
          <p:nvPr>
            <p:ph idx="1"/>
          </p:nvPr>
        </p:nvSpPr>
        <p:spPr/>
        <p:txBody>
          <a:bodyPr>
            <a:normAutofit/>
          </a:bodyPr>
          <a:lstStyle/>
          <a:p>
            <a:pPr marL="0" indent="0" algn="ctr">
              <a:buNone/>
            </a:pPr>
            <a:r>
              <a:rPr lang="en-US" sz="2800" dirty="0"/>
              <a:t>What actually happens</a:t>
            </a:r>
            <a:r>
              <a:rPr lang="en-US" sz="2800" b="1" dirty="0"/>
              <a:t> in memory </a:t>
            </a:r>
          </a:p>
          <a:p>
            <a:pPr marL="0" indent="0" algn="ctr">
              <a:buNone/>
            </a:pPr>
            <a:r>
              <a:rPr lang="en-US" sz="2800" dirty="0"/>
              <a:t>when you </a:t>
            </a:r>
            <a:r>
              <a:rPr lang="en-US" sz="2800" b="1" dirty="0"/>
              <a:t>call a function</a:t>
            </a:r>
            <a:r>
              <a:rPr lang="en-US" sz="2800" dirty="0"/>
              <a:t>?</a:t>
            </a:r>
          </a:p>
        </p:txBody>
      </p:sp>
    </p:spTree>
    <p:extLst>
      <p:ext uri="{BB962C8B-B14F-4D97-AF65-F5344CB8AC3E}">
        <p14:creationId xmlns:p14="http://schemas.microsoft.com/office/powerpoint/2010/main" val="550663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latin typeface="Courier" pitchFamily="2" charset="0"/>
              </a:rPr>
              <a:t>def f1(a):</a:t>
            </a:r>
          </a:p>
          <a:p>
            <a:pPr marL="0" indent="0">
              <a:buNone/>
            </a:pPr>
            <a:r>
              <a:rPr lang="en-US" sz="2400" dirty="0">
                <a:latin typeface="Courier" pitchFamily="2" charset="0"/>
              </a:rPr>
              <a:t>	y = f2(a+1)</a:t>
            </a:r>
          </a:p>
          <a:p>
            <a:pPr marL="0" indent="0">
              <a:buNone/>
            </a:pPr>
            <a:r>
              <a:rPr lang="en-US" sz="2400" dirty="0">
                <a:latin typeface="Courier" pitchFamily="2" charset="0"/>
              </a:rPr>
              <a:t>	return y</a:t>
            </a:r>
          </a:p>
          <a:p>
            <a:pPr marL="0" indent="0">
              <a:buNone/>
            </a:pPr>
            <a:endParaRPr lang="en-US" sz="2400" dirty="0">
              <a:latin typeface="Courier" pitchFamily="2" charset="0"/>
            </a:endParaRPr>
          </a:p>
          <a:p>
            <a:pPr marL="0" indent="0">
              <a:buNone/>
            </a:pPr>
            <a:r>
              <a:rPr lang="en-US" sz="2400" dirty="0">
                <a:latin typeface="Courier" pitchFamily="2" charset="0"/>
              </a:rPr>
              <a:t>def f2(b):</a:t>
            </a:r>
          </a:p>
          <a:p>
            <a:pPr marL="0" indent="0">
              <a:buNone/>
            </a:pPr>
            <a:r>
              <a:rPr lang="en-US" sz="2400" dirty="0">
                <a:latin typeface="Courier" pitchFamily="2" charset="0"/>
              </a:rPr>
              <a:t>	z = b</a:t>
            </a:r>
          </a:p>
          <a:p>
            <a:pPr marL="0" indent="0">
              <a:buNone/>
            </a:pPr>
            <a:r>
              <a:rPr lang="en-US" sz="2400" dirty="0">
                <a:latin typeface="Courier" pitchFamily="2" charset="0"/>
              </a:rPr>
              <a:t>	if (z &gt; 2):</a:t>
            </a:r>
          </a:p>
          <a:p>
            <a:pPr marL="0" indent="0">
              <a:buNone/>
            </a:pPr>
            <a:r>
              <a:rPr lang="en-US" sz="2400" dirty="0">
                <a:latin typeface="Courier" pitchFamily="2" charset="0"/>
              </a:rPr>
              <a:t>		z = z/2 </a:t>
            </a:r>
          </a:p>
          <a:p>
            <a:pPr marL="0" indent="0">
              <a:buNone/>
            </a:pPr>
            <a:r>
              <a:rPr lang="en-US" sz="2400" dirty="0">
                <a:latin typeface="Courier" pitchFamily="2" charset="0"/>
              </a:rPr>
              <a:t>	return b^2</a:t>
            </a:r>
          </a:p>
          <a:p>
            <a:pPr marL="0" indent="0">
              <a:buNone/>
            </a:pPr>
            <a:endParaRPr lang="en-US" sz="2400" dirty="0">
              <a:latin typeface="Courier" pitchFamily="2" charset="0"/>
            </a:endParaRPr>
          </a:p>
          <a:p>
            <a:pPr marL="0" indent="0">
              <a:buNone/>
            </a:pPr>
            <a:r>
              <a:rPr lang="en-US" sz="2400" dirty="0">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Tree>
    <p:extLst>
      <p:ext uri="{BB962C8B-B14F-4D97-AF65-F5344CB8AC3E}">
        <p14:creationId xmlns:p14="http://schemas.microsoft.com/office/powerpoint/2010/main" val="1492628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 f1(a):</a:t>
            </a:r>
          </a:p>
          <a:p>
            <a:pPr marL="0" indent="0">
              <a:buNone/>
            </a:pPr>
            <a:r>
              <a:rPr lang="en-US" sz="2400" dirty="0">
                <a:solidFill>
                  <a:schemeClr val="bg1">
                    <a:lumMod val="75000"/>
                  </a:schemeClr>
                </a:solidFill>
                <a:latin typeface="Courier" pitchFamily="2" charset="0"/>
              </a:rPr>
              <a:t>	y = f2(a+1)</a:t>
            </a:r>
          </a:p>
          <a:p>
            <a:pPr marL="0" indent="0">
              <a:buNone/>
            </a:pPr>
            <a:r>
              <a:rPr lang="en-US" sz="2400" dirty="0">
                <a:solidFill>
                  <a:schemeClr val="bg1">
                    <a:lumMod val="75000"/>
                  </a:schemeClr>
                </a:solidFill>
                <a:latin typeface="Courier" pitchFamily="2" charset="0"/>
              </a:rPr>
              <a:t>	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f2(b):</a:t>
            </a:r>
          </a:p>
          <a:p>
            <a:pPr marL="0" indent="0">
              <a:buNone/>
            </a:pPr>
            <a:r>
              <a:rPr lang="en-US" sz="2400" dirty="0">
                <a:solidFill>
                  <a:schemeClr val="bg1">
                    <a:lumMod val="75000"/>
                  </a:schemeClr>
                </a:solidFill>
                <a:latin typeface="Courier" pitchFamily="2" charset="0"/>
              </a:rPr>
              <a:t>	z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latin typeface="Courier" pitchFamily="2" charset="0"/>
            </a:endParaRPr>
          </a:p>
          <a:p>
            <a:pPr marL="0" indent="0">
              <a:buNone/>
            </a:pPr>
            <a:r>
              <a:rPr lang="en-US" sz="2400" dirty="0">
                <a:effectLst>
                  <a:glow rad="101600">
                    <a:srgbClr val="FFC000">
                      <a:alpha val="60000"/>
                    </a:srgbClr>
                  </a:glow>
                </a:effectLst>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Tree>
    <p:extLst>
      <p:ext uri="{BB962C8B-B14F-4D97-AF65-F5344CB8AC3E}">
        <p14:creationId xmlns:p14="http://schemas.microsoft.com/office/powerpoint/2010/main" val="1842903638"/>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18A1B607-7BAE-46D6-8090-545AC7BDD7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{44CAA6D2-73C3-084C-8F3A-B537DB3AE7AC}tf10001124</Template>
  <TotalTime>554</TotalTime>
  <Words>1010</Words>
  <Application>Microsoft Macintosh PowerPoint</Application>
  <PresentationFormat>Widescreen</PresentationFormat>
  <Paragraphs>194</Paragraphs>
  <Slides>23</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Corbel</vt:lpstr>
      <vt:lpstr>Courier</vt:lpstr>
      <vt:lpstr>Wingdings 2</vt:lpstr>
      <vt:lpstr>Frame</vt:lpstr>
      <vt:lpstr>Intro to Coding with Python– Recursion Pt 2</vt:lpstr>
      <vt:lpstr>Plan for Today</vt:lpstr>
      <vt:lpstr>Basic structure of a recursive algorithm</vt:lpstr>
      <vt:lpstr>Recursion themes</vt:lpstr>
      <vt:lpstr>Recap: recursive functions (Hanoi)</vt:lpstr>
      <vt:lpstr>Recap: recursive functions (Hanoi)</vt:lpstr>
      <vt:lpstr>Discussion</vt:lpstr>
      <vt:lpstr>the “stack”</vt:lpstr>
      <vt:lpstr>the “stack”</vt:lpstr>
      <vt:lpstr>the “stack”</vt:lpstr>
      <vt:lpstr>the “stack”</vt:lpstr>
      <vt:lpstr>the “stack”</vt:lpstr>
      <vt:lpstr>the “stack”</vt:lpstr>
      <vt:lpstr>the “stack”</vt:lpstr>
      <vt:lpstr>Discussion</vt:lpstr>
      <vt:lpstr>the “stack”</vt:lpstr>
      <vt:lpstr>Demo: recursive addition</vt:lpstr>
      <vt:lpstr>Recursive vs. iterative addition</vt:lpstr>
      <vt:lpstr>Discussion</vt:lpstr>
      <vt:lpstr>More problems with recursive solutions</vt:lpstr>
      <vt:lpstr>A recursive solution</vt:lpstr>
      <vt:lpstr>Clever recursion allows backtracking!</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for Everyone – Welcome!</dc:title>
  <dc:creator>Mosca, Ab</dc:creator>
  <cp:lastModifiedBy>Mosca, Ab</cp:lastModifiedBy>
  <cp:revision>31</cp:revision>
  <dcterms:created xsi:type="dcterms:W3CDTF">2023-08-03T18:49:17Z</dcterms:created>
  <dcterms:modified xsi:type="dcterms:W3CDTF">2023-10-30T19:50:16Z</dcterms:modified>
</cp:coreProperties>
</file>

<file path=docProps/thumbnail.jpeg>
</file>